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70" r:id="rId2"/>
    <p:sldId id="260" r:id="rId3"/>
    <p:sldId id="296" r:id="rId4"/>
    <p:sldId id="307" r:id="rId5"/>
    <p:sldId id="308" r:id="rId6"/>
    <p:sldId id="298" r:id="rId7"/>
    <p:sldId id="295" r:id="rId8"/>
    <p:sldId id="309" r:id="rId9"/>
    <p:sldId id="310" r:id="rId10"/>
    <p:sldId id="301" r:id="rId11"/>
    <p:sldId id="311" r:id="rId12"/>
    <p:sldId id="312" r:id="rId13"/>
    <p:sldId id="313" r:id="rId14"/>
    <p:sldId id="300" r:id="rId15"/>
    <p:sldId id="314" r:id="rId16"/>
    <p:sldId id="305" r:id="rId17"/>
    <p:sldId id="291" r:id="rId18"/>
  </p:sldIdLst>
  <p:sldSz cx="12192000" cy="6858000"/>
  <p:notesSz cx="7104063" cy="10234613"/>
  <p:embeddedFontLst>
    <p:embeddedFont>
      <p:font typeface="Arial Unicode MS" panose="020B0600000101010101" charset="-127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Malgun Gothic Semilight" panose="020B0502040204020203" pitchFamily="34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함초롬바탕" panose="02030604000101010101" pitchFamily="18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75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sang woo" initials="lsw" lastIdx="2" clrIdx="0">
    <p:extLst>
      <p:ext uri="{19B8F6BF-5375-455C-9EA6-DF929625EA0E}">
        <p15:presenceInfo xmlns:p15="http://schemas.microsoft.com/office/powerpoint/2012/main" userId="828cf36e0a7b297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A"/>
    <a:srgbClr val="FFC904"/>
    <a:srgbClr val="FF9900"/>
    <a:srgbClr val="4489A6"/>
    <a:srgbClr val="2C5E9F"/>
    <a:srgbClr val="B01D00"/>
    <a:srgbClr val="FFC603"/>
    <a:srgbClr val="3366FF"/>
    <a:srgbClr val="FF0066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82" autoAdjust="0"/>
    <p:restoredTop sz="73068" autoAdjust="0"/>
  </p:normalViewPr>
  <p:slideViewPr>
    <p:cSldViewPr snapToGrid="0" showGuides="1">
      <p:cViewPr varScale="1">
        <p:scale>
          <a:sx n="80" d="100"/>
          <a:sy n="80" d="100"/>
        </p:scale>
        <p:origin x="1314" y="96"/>
      </p:cViewPr>
      <p:guideLst>
        <p:guide orient="horz" pos="2092"/>
        <p:guide pos="3840"/>
        <p:guide pos="175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51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b="1" dirty="0"/>
              <a:t>연도별 휠체어 사고 현황</a:t>
            </a:r>
            <a:endParaRPr lang="en-US" altLang="ko-KR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Sheet1!$A$2:$E$2</c:f>
              <c:strCache>
                <c:ptCount val="5"/>
                <c:pt idx="0">
                  <c:v>2007 년</c:v>
                </c:pt>
                <c:pt idx="1">
                  <c:v>2008 년</c:v>
                </c:pt>
                <c:pt idx="2">
                  <c:v>2009 년</c:v>
                </c:pt>
                <c:pt idx="3">
                  <c:v>2010 년</c:v>
                </c:pt>
                <c:pt idx="4">
                  <c:v>2011 년</c:v>
                </c:pt>
              </c:strCache>
            </c:strRef>
          </c:cat>
          <c:val>
            <c:numRef>
              <c:f>Sheet1!$A$3:$E$3</c:f>
              <c:numCache>
                <c:formatCode>General</c:formatCode>
                <c:ptCount val="5"/>
                <c:pt idx="0">
                  <c:v>7</c:v>
                </c:pt>
                <c:pt idx="1">
                  <c:v>17</c:v>
                </c:pt>
                <c:pt idx="2">
                  <c:v>34</c:v>
                </c:pt>
                <c:pt idx="3">
                  <c:v>30</c:v>
                </c:pt>
                <c:pt idx="4">
                  <c:v>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73B-4236-AAA6-998BBEACF7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22546639"/>
        <c:axId val="1475228719"/>
      </c:lineChart>
      <c:catAx>
        <c:axId val="14225466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475228719"/>
        <c:crosses val="autoZero"/>
        <c:auto val="1"/>
        <c:lblAlgn val="ctr"/>
        <c:lblOffset val="100"/>
        <c:noMultiLvlLbl val="0"/>
      </c:catAx>
      <c:valAx>
        <c:axId val="1475228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4225466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BED-457E-9203-FE148C0E511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BED-457E-9203-FE148C0E511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BED-457E-9203-FE148C0E511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BED-457E-9203-FE148C0E5111}"/>
              </c:ext>
            </c:extLst>
          </c:dPt>
          <c:cat>
            <c:strRef>
              <c:f>Sheet1!$A$2:$A$5</c:f>
              <c:strCache>
                <c:ptCount val="3"/>
                <c:pt idx="0">
                  <c:v>휠체어 부품</c:v>
                </c:pt>
                <c:pt idx="1">
                  <c:v>수동 휠체어</c:v>
                </c:pt>
                <c:pt idx="2">
                  <c:v>전동 휠체어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41.6</c:v>
                </c:pt>
                <c:pt idx="1">
                  <c:v>37.6</c:v>
                </c:pt>
                <c:pt idx="2">
                  <c:v>20.7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9C6-4A00-A7F1-A47486D674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0.61178</cdr:x>
      <cdr:y>0.40954</cdr:y>
    </cdr:from>
    <cdr:to>
      <cdr:x>0.78378</cdr:x>
      <cdr:y>0.53145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452FF17A-3840-4913-B721-C9F992EF52E5}"/>
            </a:ext>
          </a:extLst>
        </cdr:cNvPr>
        <cdr:cNvSpPr txBox="1"/>
      </cdr:nvSpPr>
      <cdr:spPr>
        <a:xfrm xmlns:a="http://schemas.openxmlformats.org/drawingml/2006/main">
          <a:off x="3449636" y="1923836"/>
          <a:ext cx="969818" cy="57265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2000" dirty="0">
              <a:solidFill>
                <a:schemeClr val="bg1"/>
              </a:solidFill>
            </a:rPr>
            <a:t>41.6%</a:t>
          </a:r>
          <a:endParaRPr lang="ko-KR" altLang="en-US" sz="2000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0.2718</cdr:x>
      <cdr:y>0.22694</cdr:y>
    </cdr:from>
    <cdr:to>
      <cdr:x>0.46837</cdr:x>
      <cdr:y>0.37834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E891C17E-6502-4243-AEAD-D209F47BFE46}"/>
            </a:ext>
          </a:extLst>
        </cdr:cNvPr>
        <cdr:cNvSpPr txBox="1"/>
      </cdr:nvSpPr>
      <cdr:spPr>
        <a:xfrm xmlns:a="http://schemas.openxmlformats.org/drawingml/2006/main">
          <a:off x="1532604" y="1066049"/>
          <a:ext cx="1108362" cy="711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2000" dirty="0">
              <a:solidFill>
                <a:schemeClr val="bg1"/>
              </a:solidFill>
            </a:rPr>
            <a:t>20.7%</a:t>
          </a:r>
          <a:endParaRPr lang="ko-KR" altLang="en-US" sz="2000" dirty="0">
            <a:solidFill>
              <a:schemeClr val="bg1"/>
            </a:solidFill>
          </a:endParaRPr>
        </a:p>
      </cdr:txBody>
    </cdr:sp>
  </cdr:relSizeAnchor>
</c:userShape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jpeg>
</file>

<file path=ppt/media/image20.jpe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g>
</file>

<file path=ppt/media/image28.jpg>
</file>

<file path=ppt/media/image29.jpe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8427" cy="513508"/>
          </a:xfrm>
          <a:prstGeom prst="rect">
            <a:avLst/>
          </a:prstGeom>
        </p:spPr>
        <p:txBody>
          <a:bodyPr vert="horz" lIns="95527" tIns="47764" rIns="95527" bIns="47764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1"/>
            <a:ext cx="3078427" cy="513508"/>
          </a:xfrm>
          <a:prstGeom prst="rect">
            <a:avLst/>
          </a:prstGeom>
        </p:spPr>
        <p:txBody>
          <a:bodyPr vert="horz" lIns="95527" tIns="47764" rIns="95527" bIns="47764" rtlCol="0"/>
          <a:lstStyle>
            <a:lvl1pPr algn="r">
              <a:defRPr sz="1300"/>
            </a:lvl1pPr>
          </a:lstStyle>
          <a:p>
            <a:fld id="{852A09FF-CD83-4D35-95C1-5D1206DDC574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7938"/>
            <a:ext cx="6145213" cy="3455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27" tIns="47764" rIns="95527" bIns="47764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80"/>
          </a:xfrm>
          <a:prstGeom prst="rect">
            <a:avLst/>
          </a:prstGeom>
        </p:spPr>
        <p:txBody>
          <a:bodyPr vert="horz" lIns="95527" tIns="47764" rIns="95527" bIns="47764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8"/>
            <a:ext cx="3078427" cy="513507"/>
          </a:xfrm>
          <a:prstGeom prst="rect">
            <a:avLst/>
          </a:prstGeom>
        </p:spPr>
        <p:txBody>
          <a:bodyPr vert="horz" lIns="95527" tIns="47764" rIns="95527" bIns="47764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8"/>
            <a:ext cx="3078427" cy="513507"/>
          </a:xfrm>
          <a:prstGeom prst="rect">
            <a:avLst/>
          </a:prstGeom>
        </p:spPr>
        <p:txBody>
          <a:bodyPr vert="horz" lIns="95527" tIns="47764" rIns="95527" bIns="47764" rtlCol="0" anchor="b"/>
          <a:lstStyle>
            <a:lvl1pPr algn="r">
              <a:defRPr sz="1300"/>
            </a:lvl1pPr>
          </a:lstStyle>
          <a:p>
            <a:fld id="{2D497D97-07CE-408B-935A-597F9F97BD8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475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안녕하세요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  <a:p>
            <a:pPr defTabSz="955274">
              <a:defRPr/>
            </a:pPr>
            <a:r>
              <a:rPr lang="ko-KR" altLang="en-US"/>
              <a:t>저희는 휠체어 사용자의 사고 후 골든 타임을 지켜주는 </a:t>
            </a:r>
            <a:r>
              <a:rPr lang="en-US" altLang="ko-KR"/>
              <a:t>IOT </a:t>
            </a:r>
            <a:r>
              <a:rPr lang="ko-KR" altLang="en-US"/>
              <a:t>시스템을 개발중인 팀 닥터윌 대표 이상우 입니다</a:t>
            </a:r>
            <a:r>
              <a:rPr lang="en-US" altLang="ko-KR"/>
              <a:t>.</a:t>
            </a:r>
            <a:endParaRPr lang="ko-KR" altLang="en-US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B294E5-CB4D-4686-B265-C4E46363857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9578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그럼 왜 고객이 저희 제품을 사야 할까요</a:t>
            </a:r>
            <a:r>
              <a:rPr lang="en-US" altLang="ko-KR"/>
              <a:t>?</a:t>
            </a:r>
            <a:r>
              <a:rPr lang="ko-KR" altLang="en-US"/>
              <a:t> 혹시 골든 타임이라는 말을 아십니까</a:t>
            </a:r>
            <a:r>
              <a:rPr lang="en-US" altLang="ko-KR"/>
              <a:t>?</a:t>
            </a:r>
          </a:p>
          <a:p>
            <a:pPr defTabSz="955274">
              <a:defRPr/>
            </a:pPr>
            <a:r>
              <a:rPr lang="en-US" altLang="ko-KR"/>
              <a:t> </a:t>
            </a:r>
            <a:r>
              <a:rPr lang="ko-KR" altLang="en-US"/>
              <a:t>골든 타임은 심장 마비</a:t>
            </a:r>
            <a:r>
              <a:rPr lang="en-US" altLang="ko-KR"/>
              <a:t>, </a:t>
            </a:r>
            <a:r>
              <a:rPr lang="ko-KR" altLang="en-US"/>
              <a:t>호흡 정지</a:t>
            </a:r>
            <a:r>
              <a:rPr lang="en-US" altLang="ko-KR"/>
              <a:t>, </a:t>
            </a:r>
            <a:r>
              <a:rPr lang="ko-KR" altLang="en-US"/>
              <a:t>대량 출혈 등이 일어난 후에 생명을 살릴 수 있는 시간이라고 합니다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이 시간이 지날수록 살아날 확률이 줄어들게 됩니다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기존에는 사고가 나면 본인 혹은 목격자가 구급대에 연락하고 구급대가 출발하여 사고 현장에 도착하는데 평균 </a:t>
            </a:r>
            <a:r>
              <a:rPr lang="en-US" altLang="ko-KR"/>
              <a:t>12</a:t>
            </a:r>
            <a:r>
              <a:rPr lang="ko-KR" altLang="en-US"/>
              <a:t>분이라고 합니다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그에 반해 저희의 시스템을 이용한다면 본인이나 목격자가 상황을 판단해서 연락을 하는 시간을 줄이게 되어 약 </a:t>
            </a:r>
            <a:r>
              <a:rPr lang="en-US" altLang="ko-KR"/>
              <a:t>5</a:t>
            </a:r>
            <a:r>
              <a:rPr lang="ko-KR" altLang="en-US"/>
              <a:t>분 가량 단축 시킬 수 있었습니다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이로 인해 사고가 나더라도 골든 타임을 안정적으로 확보할 수 있습니다</a:t>
            </a:r>
            <a:r>
              <a:rPr lang="en-US" altLang="ko-KR"/>
              <a:t>.</a:t>
            </a:r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3379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수익모델과 자금 소요 및 조달 방법에 대해서 소개 하겠습니다</a:t>
            </a:r>
            <a:r>
              <a:rPr lang="en-US" altLang="ko-KR"/>
              <a:t>. </a:t>
            </a:r>
          </a:p>
          <a:p>
            <a:r>
              <a:rPr lang="ko-KR" altLang="en-US"/>
              <a:t>고정비 에 </a:t>
            </a:r>
            <a:r>
              <a:rPr lang="en-US" altLang="ko-KR"/>
              <a:t>14,100,000</a:t>
            </a:r>
            <a:r>
              <a:rPr lang="ko-KR" altLang="en-US"/>
              <a:t>원 </a:t>
            </a:r>
            <a:r>
              <a:rPr lang="ko-KR" altLang="en-US" baseline="0"/>
              <a:t>변동비 에 </a:t>
            </a:r>
            <a:r>
              <a:rPr lang="en-US" altLang="ko-KR" baseline="0"/>
              <a:t>101,000,000</a:t>
            </a:r>
            <a:r>
              <a:rPr lang="ko-KR" altLang="en-US" baseline="0"/>
              <a:t>원 으로 총 비용 </a:t>
            </a:r>
            <a:r>
              <a:rPr lang="en-US" altLang="ko-KR" baseline="0"/>
              <a:t>115,100,000</a:t>
            </a:r>
            <a:r>
              <a:rPr lang="ko-KR" altLang="en-US" baseline="0"/>
              <a:t>원의 비용이 필요 할것으로 예상됩니다</a:t>
            </a:r>
            <a:r>
              <a:rPr lang="en-US" altLang="ko-KR" baseline="0"/>
              <a:t>. </a:t>
            </a:r>
          </a:p>
          <a:p>
            <a:r>
              <a:rPr lang="ko-KR" altLang="en-US" baseline="0"/>
              <a:t>이러한 비용들을 다 포함 한결과 </a:t>
            </a:r>
            <a:r>
              <a:rPr lang="en-US" altLang="ko-KR" baseline="0"/>
              <a:t>1</a:t>
            </a:r>
            <a:r>
              <a:rPr lang="ko-KR" altLang="en-US" baseline="0"/>
              <a:t>년 기준 천대를 파는 것을 기준으로 제품 하나 당 단가를 </a:t>
            </a:r>
            <a:r>
              <a:rPr lang="en-US" altLang="ko-KR" baseline="0"/>
              <a:t>115,100</a:t>
            </a:r>
            <a:r>
              <a:rPr lang="ko-KR" altLang="en-US" baseline="0"/>
              <a:t>원 으로 잡았습니다</a:t>
            </a:r>
            <a:r>
              <a:rPr lang="en-US" altLang="ko-KR" baseline="0"/>
              <a:t>.</a:t>
            </a:r>
            <a:endParaRPr lang="en-US" altLang="ko-KR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7683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저희 제품의 가격은 </a:t>
            </a:r>
            <a:r>
              <a:rPr lang="en-US" altLang="ko-KR"/>
              <a:t>115,100 </a:t>
            </a:r>
            <a:r>
              <a:rPr lang="ko-KR" altLang="en-US"/>
              <a:t>입니다</a:t>
            </a:r>
            <a:r>
              <a:rPr lang="en-US" altLang="ko-KR"/>
              <a:t>.</a:t>
            </a:r>
          </a:p>
          <a:p>
            <a:pPr defTabSz="955274">
              <a:defRPr/>
            </a:pPr>
            <a:r>
              <a:rPr lang="ko-KR" altLang="en-US"/>
              <a:t>저희가 조사해본 결과 전동 휠체어의 대여비는 월 평균 </a:t>
            </a:r>
            <a:r>
              <a:rPr lang="en-US" altLang="ko-KR"/>
              <a:t>100,000</a:t>
            </a:r>
            <a:r>
              <a:rPr lang="ko-KR" altLang="en-US"/>
              <a:t>원 이라고 합니다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사용자 들이 한번에 </a:t>
            </a:r>
            <a:r>
              <a:rPr lang="en-US" altLang="ko-KR"/>
              <a:t>20</a:t>
            </a:r>
            <a:r>
              <a:rPr lang="ko-KR" altLang="en-US"/>
              <a:t>만원 이상의 금액을 지출 하는것은 큰 부담이라고 생각을 하였습니다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  <a:p>
            <a:pPr defTabSz="955274">
              <a:defRPr/>
            </a:pPr>
            <a:r>
              <a:rPr lang="ko-KR" altLang="en-US"/>
              <a:t>사용자의 부담을 줄이기 위하여  대여서비스를 생각 하게되었고 월 </a:t>
            </a:r>
            <a:r>
              <a:rPr lang="en-US" altLang="ko-KR"/>
              <a:t>10,000</a:t>
            </a:r>
            <a:r>
              <a:rPr lang="ko-KR" altLang="en-US"/>
              <a:t>원에 이용할 수 있는 서비스를 도입하기로 하였습니다</a:t>
            </a:r>
            <a:r>
              <a:rPr lang="en-US" altLang="ko-KR"/>
              <a:t>.</a:t>
            </a:r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6676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마지막으로 </a:t>
            </a:r>
            <a:r>
              <a:rPr lang="en-US" altLang="ko-KR"/>
              <a:t>6</a:t>
            </a:r>
            <a:r>
              <a:rPr lang="ko-KR" altLang="en-US"/>
              <a:t>개월간 자금 조달 계획입니다</a:t>
            </a:r>
            <a:r>
              <a:rPr lang="en-US" altLang="ko-KR"/>
              <a:t>.</a:t>
            </a:r>
          </a:p>
          <a:p>
            <a:pPr defTabSz="955274">
              <a:defRPr/>
            </a:pPr>
            <a:r>
              <a:rPr lang="ko-KR" altLang="en-US"/>
              <a:t>예상 소요 자금 으로 약 </a:t>
            </a:r>
            <a:r>
              <a:rPr lang="en-US" altLang="ko-KR" sz="1300">
                <a:solidFill>
                  <a:schemeClr val="dk1"/>
                </a:solidFill>
              </a:rPr>
              <a:t>59,000,000 </a:t>
            </a:r>
            <a:r>
              <a:rPr lang="ko-KR" altLang="en-US"/>
              <a:t>원이 예상되며 이것을 저희는 예비 기술 청년창업자 육성사업 과 크라우드 펀딩으로 자금을 조달 받을 계획에 있습니다</a:t>
            </a:r>
            <a:r>
              <a:rPr lang="en-US" altLang="ko-KR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5396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이런 저희의 아이템을 실현중인 닥터윌을 소개 하겠습니다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개발팀과 기획팀이 나뉘어 있으며 개발과 기획을 진행중에 있습니다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팀의 역량으로는 대표의</a:t>
            </a:r>
            <a:r>
              <a:rPr lang="en-US" altLang="ko-KR"/>
              <a:t> </a:t>
            </a:r>
            <a:r>
              <a:rPr lang="ko-KR" altLang="en-US"/>
              <a:t>경우 다수의 로봇 대회를 출전 경험과  </a:t>
            </a:r>
            <a:r>
              <a:rPr lang="en-US" altLang="ko-KR"/>
              <a:t>WRO</a:t>
            </a:r>
            <a:r>
              <a:rPr lang="ko-KR" altLang="en-US"/>
              <a:t> 국가대표 경력이 있습니다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개발 팀장 의 경우 네트워크 관리사 자격이 있으며 개발팀 전체가 컴퓨터 공학과에 재학 중 이며</a:t>
            </a:r>
            <a:r>
              <a:rPr lang="en-US" altLang="ko-KR"/>
              <a:t>.</a:t>
            </a:r>
          </a:p>
          <a:p>
            <a:pPr defTabSz="955274">
              <a:defRPr/>
            </a:pPr>
            <a:r>
              <a:rPr lang="ko-KR" altLang="en-US"/>
              <a:t>경영학과 와 금융재무학과 법학과 학생들과 함께 하여 서로의 부족한 부분을 채워주고 있습니다</a:t>
            </a:r>
            <a:r>
              <a:rPr lang="en-US" altLang="ko-KR"/>
              <a:t>.</a:t>
            </a:r>
          </a:p>
          <a:p>
            <a:pPr defTabSz="955274">
              <a:defRPr/>
            </a:pPr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9895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그렇다면 왜 저희가 이 아이템을 만들어야 할까요</a:t>
            </a:r>
            <a:r>
              <a:rPr lang="en-US" altLang="ko-KR"/>
              <a:t>? </a:t>
            </a:r>
          </a:p>
          <a:p>
            <a:pPr defTabSz="955274">
              <a:defRPr/>
            </a:pPr>
            <a:r>
              <a:rPr lang="ko-KR" altLang="en-US"/>
              <a:t>저희는 작년 강원도 대학생 창업 경진대회 이후 해당 기술로 특허 출원을 완료 하였고 </a:t>
            </a:r>
            <a:endParaRPr lang="en-US" altLang="ko-KR"/>
          </a:p>
          <a:p>
            <a:pPr defTabSz="955274">
              <a:defRPr/>
            </a:pPr>
            <a:r>
              <a:rPr lang="ko-KR" altLang="en-US"/>
              <a:t>또한 한림대학교 닥터윌 동아리를 진행하면서 현재 시제품을 제작하고 있습니다</a:t>
            </a:r>
            <a:r>
              <a:rPr lang="en-US" altLang="ko-KR"/>
              <a:t>.</a:t>
            </a:r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0130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저희는 향후에 휠체어 보험과 협약을 맺어서 이 아이템과 보험이 상호 작용할 수 있는 아이템으로 만들것입니다</a:t>
            </a:r>
            <a:r>
              <a:rPr lang="en-US" altLang="ko-KR"/>
              <a:t>.</a:t>
            </a:r>
          </a:p>
          <a:p>
            <a:pPr defTabSz="955274">
              <a:defRPr/>
            </a:pPr>
            <a:r>
              <a:rPr lang="ko-KR" altLang="en-US"/>
              <a:t>다른 방향으로는 저희의 기술을 이용하여 자전거 사용자를 위한 키트도 사업으로서 진행할 예정입니다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앞으로 험난한 길이 되겠지만 휠체어 사용자의 안전을 보장하기 위해서 저희는 힘 쓸 것입니다</a:t>
            </a:r>
            <a:r>
              <a:rPr lang="en-US" altLang="ko-KR"/>
              <a:t>. </a:t>
            </a:r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5617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이상으로 팀 닥터윌 의 발표를 마치겠습니다</a:t>
            </a:r>
            <a:r>
              <a:rPr lang="en-US" altLang="ko-KR"/>
              <a:t>.</a:t>
            </a:r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375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창업 배경</a:t>
            </a:r>
            <a:r>
              <a:rPr lang="en-US" altLang="ko-KR"/>
              <a:t>, </a:t>
            </a:r>
            <a:r>
              <a:rPr lang="ko-KR" altLang="en-US"/>
              <a:t>아이템 소개</a:t>
            </a:r>
            <a:r>
              <a:rPr lang="en-US" altLang="ko-KR"/>
              <a:t>, </a:t>
            </a:r>
            <a:r>
              <a:rPr lang="ko-KR" altLang="en-US"/>
              <a:t>시장 분석</a:t>
            </a:r>
            <a:r>
              <a:rPr lang="en-US" altLang="ko-KR"/>
              <a:t>, </a:t>
            </a:r>
            <a:r>
              <a:rPr lang="ko-KR" altLang="en-US"/>
              <a:t>수익 모델과 자금 소요 및 조달</a:t>
            </a:r>
            <a:r>
              <a:rPr lang="en-US" altLang="ko-KR"/>
              <a:t>, </a:t>
            </a:r>
            <a:r>
              <a:rPr lang="ko-KR" altLang="en-US"/>
              <a:t>팀 소개</a:t>
            </a:r>
            <a:r>
              <a:rPr lang="en-US" altLang="ko-KR"/>
              <a:t>, </a:t>
            </a:r>
            <a:r>
              <a:rPr lang="ko-KR" altLang="en-US"/>
              <a:t>향후 계획 순 으로 발표를 진행 하겟습니다</a:t>
            </a:r>
            <a:r>
              <a:rPr lang="en-US" altLang="ko-KR"/>
              <a:t>.</a:t>
            </a:r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810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창업 배경입니다</a:t>
            </a:r>
            <a:r>
              <a:rPr lang="en-US" altLang="ko-KR"/>
              <a:t>. </a:t>
            </a:r>
            <a:r>
              <a:rPr lang="ko-KR" altLang="en-US"/>
              <a:t>먼저 실버층 인구 그래프를 보면 해마다 장애인 비율이 높아지고 있고 올해 </a:t>
            </a:r>
            <a:r>
              <a:rPr lang="en-US" altLang="ko-KR"/>
              <a:t>2018</a:t>
            </a:r>
            <a:r>
              <a:rPr lang="ko-KR" altLang="en-US"/>
              <a:t>년 기준으로 </a:t>
            </a:r>
            <a:r>
              <a:rPr lang="en-US" altLang="ko-KR"/>
              <a:t>14.3%</a:t>
            </a:r>
            <a:r>
              <a:rPr lang="ko-KR" altLang="en-US"/>
              <a:t>를 기록한 것을 볼 수 있습니다</a:t>
            </a:r>
            <a:r>
              <a:rPr lang="en-US" altLang="ko-KR"/>
              <a:t>. </a:t>
            </a:r>
          </a:p>
          <a:p>
            <a:r>
              <a:rPr lang="ko-KR" altLang="en-US"/>
              <a:t>그리고 장애인 인구 그래프를 보시면 </a:t>
            </a:r>
            <a:r>
              <a:rPr lang="en-US" altLang="ko-KR"/>
              <a:t>2002</a:t>
            </a:r>
            <a:r>
              <a:rPr lang="ko-KR" altLang="en-US"/>
              <a:t>년에 </a:t>
            </a:r>
            <a:r>
              <a:rPr lang="en-US" altLang="ko-KR"/>
              <a:t>2.7%, 2010</a:t>
            </a:r>
            <a:r>
              <a:rPr lang="ko-KR" altLang="en-US"/>
              <a:t>년에 </a:t>
            </a:r>
            <a:r>
              <a:rPr lang="en-US" altLang="ko-KR"/>
              <a:t>5.0%</a:t>
            </a:r>
            <a:r>
              <a:rPr lang="ko-KR" altLang="en-US"/>
              <a:t>으로 </a:t>
            </a:r>
            <a:r>
              <a:rPr lang="en-US" altLang="ko-KR"/>
              <a:t>8</a:t>
            </a:r>
            <a:r>
              <a:rPr lang="ko-KR" altLang="en-US"/>
              <a:t>년만에 거의 두배에 달하는 수치를 기록 한것을 볼수 있습니다</a:t>
            </a:r>
            <a:r>
              <a:rPr lang="en-US" altLang="ko-KR"/>
              <a:t>. </a:t>
            </a:r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420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이렇게 실버 인구와 장애인 인구가 늘어남에 따라 휠체어 사고 건수가 월등히 높아 지는것을 볼수 있습니다</a:t>
            </a:r>
            <a:r>
              <a:rPr lang="en-US" altLang="ko-KR"/>
              <a:t>., </a:t>
            </a:r>
          </a:p>
          <a:p>
            <a:r>
              <a:rPr lang="ko-KR" altLang="en-US"/>
              <a:t>휠체어 이용자가 많아지는 것과 비례하여 더 많은 사고들이 일어나기 때문입니다</a:t>
            </a:r>
            <a:r>
              <a:rPr lang="en-US" altLang="ko-KR"/>
              <a:t>.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121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장애인들이 사용하는 주 이용도로는 인도로</a:t>
            </a:r>
            <a:r>
              <a:rPr lang="en-US" altLang="ko-KR"/>
              <a:t>, </a:t>
            </a:r>
            <a:r>
              <a:rPr lang="ko-KR" altLang="en-US"/>
              <a:t>다른 도로보다 더 안전하고</a:t>
            </a:r>
            <a:r>
              <a:rPr lang="en-US" altLang="ko-KR"/>
              <a:t>, </a:t>
            </a:r>
            <a:r>
              <a:rPr lang="ko-KR" altLang="en-US"/>
              <a:t>노면이 다른 도로보다 더 안정적이고</a:t>
            </a:r>
            <a:r>
              <a:rPr lang="en-US" altLang="ko-KR"/>
              <a:t>, </a:t>
            </a:r>
            <a:r>
              <a:rPr lang="ko-KR" altLang="en-US"/>
              <a:t>다른 도로보다 더 안전해서라는 이유를 꼽았습니다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그리고 전동보장구 이용자의 사고 유형을 보시면 걸림 사고가 </a:t>
            </a:r>
            <a:r>
              <a:rPr lang="en-US" altLang="ko-KR"/>
              <a:t>42.2%, </a:t>
            </a:r>
            <a:r>
              <a:rPr lang="ko-KR" altLang="en-US"/>
              <a:t>외부 장애물 충돌 </a:t>
            </a:r>
            <a:r>
              <a:rPr lang="en-US" altLang="ko-KR"/>
              <a:t>36.3%</a:t>
            </a:r>
            <a:r>
              <a:rPr lang="ko-KR" altLang="en-US"/>
              <a:t>로 걸림 및 충돌 사고가 많이 일어나고 있음을 알 수 있습니다</a:t>
            </a:r>
            <a:r>
              <a:rPr lang="en-US" altLang="ko-KR"/>
              <a:t>.</a:t>
            </a:r>
          </a:p>
          <a:p>
            <a:pPr defTabSz="955274">
              <a:defRPr/>
            </a:pPr>
            <a:r>
              <a:rPr lang="en-US" altLang="ko-KR"/>
              <a:t> </a:t>
            </a:r>
            <a:r>
              <a:rPr lang="ko-KR" altLang="en-US"/>
              <a:t>장애인들이 사고가 나면 그 후 대처가 비장애인들보다 늦춰 질 수 밖에 없는데요</a:t>
            </a:r>
            <a:r>
              <a:rPr lang="en-US" altLang="ko-KR"/>
              <a:t>.</a:t>
            </a:r>
            <a:r>
              <a:rPr lang="en-US" altLang="ko-KR" baseline="0"/>
              <a:t> </a:t>
            </a:r>
          </a:p>
          <a:p>
            <a:pPr defTabSz="955274">
              <a:defRPr/>
            </a:pPr>
            <a:r>
              <a:rPr lang="ko-KR" altLang="en-US"/>
              <a:t>그렇기에 저희는 장애인이 좀 더 안전하고 효율적으로 사고를 감지하고 예방할 수 있었으면 좋겠다고 생각했고</a:t>
            </a:r>
            <a:r>
              <a:rPr lang="en-US" altLang="ko-KR"/>
              <a:t>, </a:t>
            </a:r>
            <a:r>
              <a:rPr lang="ko-KR" altLang="en-US" sz="1300" b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/>
                </a:solidFill>
                <a:ea typeface="Arial Unicode MS" pitchFamily="50" charset="-127"/>
                <a:cs typeface="Arial Unicode MS" pitchFamily="50" charset="-127"/>
              </a:rPr>
              <a:t>휠체어 사용자의 사고 후 골든 타임을 지켜주는 </a:t>
            </a:r>
            <a:r>
              <a:rPr lang="en-US" altLang="ko-KR" sz="1300" b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/>
                </a:solidFill>
                <a:ea typeface="Arial Unicode MS" pitchFamily="50" charset="-127"/>
                <a:cs typeface="Arial Unicode MS" pitchFamily="50" charset="-127"/>
              </a:rPr>
              <a:t>IOT </a:t>
            </a:r>
            <a:r>
              <a:rPr lang="ko-KR" altLang="en-US" sz="1300" b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/>
                </a:solidFill>
                <a:ea typeface="Arial Unicode MS" pitchFamily="50" charset="-127"/>
                <a:cs typeface="Arial Unicode MS" pitchFamily="50" charset="-127"/>
              </a:rPr>
              <a:t>시스템을 개발하게 되었습니다</a:t>
            </a:r>
            <a:r>
              <a:rPr lang="en-US" altLang="ko-KR" sz="1300" b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/>
                </a:solidFill>
                <a:ea typeface="Arial Unicode MS" pitchFamily="50" charset="-127"/>
                <a:cs typeface="Arial Unicode MS" pitchFamily="50" charset="-127"/>
              </a:rPr>
              <a:t>.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7844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다음 그림은 저희의 아이템을 도면으로 나타낸 것입니다</a:t>
            </a:r>
            <a:r>
              <a:rPr lang="en-US" altLang="ko-KR"/>
              <a:t>.</a:t>
            </a:r>
          </a:p>
          <a:p>
            <a:pPr defTabSz="955274">
              <a:defRPr/>
            </a:pPr>
            <a:r>
              <a:rPr lang="en-US" altLang="ko-KR"/>
              <a:t> </a:t>
            </a:r>
            <a:r>
              <a:rPr lang="ko-KR" altLang="en-US"/>
              <a:t>휠체어에 사고가 났을 경우에 우측 상단에 있는 감지 센서가 사고가 났는지를 판별하여 사고가 났으면 구급대와 보호자한테 연락이 가게  됩니다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휠체어 위에 있는 버튼을 누를 시 보호자 와 주변 사람들</a:t>
            </a:r>
            <a:r>
              <a:rPr lang="en-US" altLang="ko-KR"/>
              <a:t> </a:t>
            </a:r>
            <a:r>
              <a:rPr lang="ko-KR" altLang="en-US"/>
              <a:t>에게 도움을 요청할 수 있는 신호가 가게되고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휠체어가 속도가 일정 이상 올라가면 브레이크 기능이 휠체어가 위험한 속도까지 다다르지 않게 하여 혹시 모를 사고시 충격을 최소화 하도록 도와줍니다</a:t>
            </a:r>
            <a:r>
              <a:rPr lang="en-US" altLang="ko-KR"/>
              <a:t>.</a:t>
            </a:r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608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다음으로 시장 분석입니다</a:t>
            </a:r>
            <a:r>
              <a:rPr lang="en-US" altLang="ko-KR"/>
              <a:t>. </a:t>
            </a:r>
            <a:r>
              <a:rPr lang="ko-KR" altLang="en-US"/>
              <a:t>저희의 아이템과 관련된 휠체어의 시장 규모는 위 그래프와 같이 점점 증가하고 있습니다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그리고 전동 휠체어와 수동 휠체어의 분포는 각 </a:t>
            </a:r>
            <a:r>
              <a:rPr lang="en-US" altLang="ko-KR"/>
              <a:t>20.7%</a:t>
            </a:r>
            <a:r>
              <a:rPr lang="ko-KR" altLang="en-US"/>
              <a:t>와 </a:t>
            </a:r>
            <a:r>
              <a:rPr lang="en-US" altLang="ko-KR"/>
              <a:t>37.6%</a:t>
            </a:r>
            <a:r>
              <a:rPr lang="ko-KR" altLang="en-US"/>
              <a:t>가 됩니다</a:t>
            </a:r>
            <a:r>
              <a:rPr lang="en-US" altLang="ko-KR"/>
              <a:t>.</a:t>
            </a:r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450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저희는 보호자가 같이 상주해 있는 수동휠체어보다 혼자서 타는 분들이 많고 심지어 위험한 도로 위를 달리시는 분이 많은 전동휠체어 사용자를 주 사용자라고 판단했습니다 </a:t>
            </a:r>
            <a:endParaRPr lang="en-US" altLang="ko-KR"/>
          </a:p>
          <a:p>
            <a:pPr defTabSz="955274">
              <a:defRPr/>
            </a:pPr>
            <a:r>
              <a:rPr lang="ko-KR" altLang="en-US"/>
              <a:t>위에는 그 전동 휠체어 시장의 표입니다</a:t>
            </a:r>
            <a:r>
              <a:rPr lang="en-US" altLang="ko-KR"/>
              <a:t>. </a:t>
            </a:r>
            <a:r>
              <a:rPr lang="ko-KR" altLang="en-US"/>
              <a:t>저희는 위의 지표로 판단하여 전동 휠체어 시장이 </a:t>
            </a:r>
            <a:r>
              <a:rPr lang="en-US" altLang="ko-KR"/>
              <a:t>100</a:t>
            </a:r>
            <a:r>
              <a:rPr lang="ko-KR" altLang="en-US"/>
              <a:t>억 시장이라는 것을 알았습니다</a:t>
            </a:r>
            <a:r>
              <a:rPr lang="en-US" altLang="ko-KR"/>
              <a:t>.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2553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5274">
              <a:defRPr/>
            </a:pPr>
            <a:r>
              <a:rPr lang="ko-KR" altLang="en-US"/>
              <a:t>사용자는 전동 휠체어를 쓰시는 분들인데 저희의 고객은 누굴까요</a:t>
            </a:r>
            <a:r>
              <a:rPr lang="en-US" altLang="ko-KR"/>
              <a:t>?</a:t>
            </a:r>
          </a:p>
          <a:p>
            <a:pPr defTabSz="955274">
              <a:defRPr/>
            </a:pPr>
            <a:r>
              <a:rPr lang="ko-KR" altLang="en-US"/>
              <a:t> 전동 휠체어는 주로 노인분들이나 걸음이 불편하신 장애인 분들이 탑승한다고 합니다</a:t>
            </a:r>
            <a:r>
              <a:rPr lang="en-US" altLang="ko-KR"/>
              <a:t>. </a:t>
            </a:r>
          </a:p>
          <a:p>
            <a:pPr defTabSz="955274">
              <a:defRPr/>
            </a:pPr>
            <a:r>
              <a:rPr lang="ko-KR" altLang="en-US"/>
              <a:t>그리고 그 휠체어를 사기 위해 국가에서 지원해줘서 구매하신다고 합니다</a:t>
            </a:r>
            <a:r>
              <a:rPr lang="en-US" altLang="ko-KR"/>
              <a:t>. </a:t>
            </a:r>
            <a:r>
              <a:rPr lang="ko-KR" altLang="en-US"/>
              <a:t>하지만 이런 정책을 잘 모르시는 분들이나 그것마저 낼 수 없는 분들을 위해서 전동 휠체어를 대여하는 사람들이 많은데요</a:t>
            </a:r>
            <a:endParaRPr lang="en-US" altLang="ko-KR"/>
          </a:p>
          <a:p>
            <a:pPr defTabSz="955274">
              <a:defRPr/>
            </a:pPr>
            <a:r>
              <a:rPr lang="ko-KR" altLang="en-US"/>
              <a:t>그래서 저희는 휠체어를 대여하는 대여점을 주된 고객으로 생각했습니다</a:t>
            </a:r>
            <a:r>
              <a:rPr lang="en-US" altLang="ko-KR"/>
              <a:t>.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97D97-07CE-408B-935A-597F9F97BD87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588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http://postfiles4.naver.net/20101110_195/lmlm4864_1289377936723BcAr5_JPEG/%B1%D7%B7%B9%C0%CC.jpg?type=w3"/>
          <p:cNvPicPr preferRelativeResize="0">
            <a:picLocks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16114" y="0"/>
            <a:ext cx="12308114" cy="68580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</p:pic>
    </p:spTree>
    <p:extLst>
      <p:ext uri="{BB962C8B-B14F-4D97-AF65-F5344CB8AC3E}">
        <p14:creationId xmlns:p14="http://schemas.microsoft.com/office/powerpoint/2010/main" val="2415429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691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17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795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904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45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783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879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324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20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218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0BB7C-ED8A-4757-AD83-71D1217BD5FA}" type="datetimeFigureOut">
              <a:rPr lang="ko-KR" altLang="en-US" smtClean="0"/>
              <a:pPr/>
              <a:t>2018-08-07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40536-C8E0-4247-A6C3-5135EE3E1B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750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7" Type="http://schemas.microsoft.com/office/2007/relationships/hdphoto" Target="../media/hdphoto4.wd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hyperlink" Target="https://www.google.co.kr/url?sa=i&amp;rct=j&amp;q=&amp;esrc=s&amp;source=images&amp;cd=&amp;cad=rja&amp;uact=8&amp;ved=0ahUKEwjc2aq2rLTXAhWMfLwKHUtnDr0QjRwIBw&amp;url=http://www.hankookilbo.com/mv/d76a8416121c443ea6ac55098bdd2d2d&amp;psig=AOvVaw16rwJClZiO-6TcknORNjZA&amp;ust=151041440925859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hyperlink" Target="https://es.wikipedia.org/wiki/Archivo:SOS_112.sv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5.png"/><Relationship Id="rId5" Type="http://schemas.openxmlformats.org/officeDocument/2006/relationships/image" Target="../media/image12.png"/><Relationship Id="rId10" Type="http://schemas.openxmlformats.org/officeDocument/2006/relationships/hyperlink" Target="http://bigtire.tistory.com/320" TargetMode="External"/><Relationship Id="rId4" Type="http://schemas.openxmlformats.org/officeDocument/2006/relationships/hyperlink" Target="http://pngimg.com/download/31546" TargetMode="External"/><Relationship Id="rId9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-4442" y="2496214"/>
            <a:ext cx="12196441" cy="1628800"/>
          </a:xfrm>
          <a:prstGeom prst="rect">
            <a:avLst/>
          </a:prstGeom>
          <a:solidFill>
            <a:schemeClr val="tx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76979" y="3018226"/>
            <a:ext cx="110335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/>
                </a:solidFill>
                <a:ea typeface="Arial Unicode MS" pitchFamily="50" charset="-127"/>
                <a:cs typeface="Arial Unicode MS" pitchFamily="50" charset="-127"/>
              </a:rPr>
              <a:t>휠체어 사용자의 사고 후 골든 타임을 지켜주는 </a:t>
            </a:r>
            <a:r>
              <a:rPr lang="en-US" altLang="ko-KR" sz="3200" b="1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/>
                </a:solidFill>
                <a:ea typeface="Arial Unicode MS" pitchFamily="50" charset="-127"/>
                <a:cs typeface="Arial Unicode MS" pitchFamily="50" charset="-127"/>
              </a:rPr>
              <a:t>IOT </a:t>
            </a:r>
            <a:r>
              <a:rPr lang="ko-KR" altLang="en-US" sz="3200" b="1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/>
                </a:solidFill>
                <a:ea typeface="Arial Unicode MS" pitchFamily="50" charset="-127"/>
                <a:cs typeface="Arial Unicode MS" pitchFamily="50" charset="-127"/>
              </a:rPr>
              <a:t>시스템</a:t>
            </a:r>
            <a:endParaRPr lang="en-US" altLang="ko-KR" sz="3200" b="1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bg1"/>
              </a:solidFill>
              <a:ea typeface="Arial Unicode MS" pitchFamily="50" charset="-127"/>
              <a:cs typeface="Arial Unicode MS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145258" y="7415647"/>
            <a:ext cx="1901483" cy="345751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51FB63-8600-4282-850C-C0B62D8A5545}"/>
              </a:ext>
            </a:extLst>
          </p:cNvPr>
          <p:cNvSpPr txBox="1"/>
          <p:nvPr/>
        </p:nvSpPr>
        <p:spPr>
          <a:xfrm>
            <a:off x="10867572" y="6335558"/>
            <a:ext cx="92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닥터윌</a:t>
            </a:r>
            <a:endParaRPr lang="ko-KR" altLang="en-US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74648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189826" y="353535"/>
            <a:ext cx="1686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3. 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시장분석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C610E22-0E92-4577-80D4-026F3F859BC8}"/>
              </a:ext>
            </a:extLst>
          </p:cNvPr>
          <p:cNvGrpSpPr/>
          <p:nvPr/>
        </p:nvGrpSpPr>
        <p:grpSpPr>
          <a:xfrm>
            <a:off x="363523" y="1359452"/>
            <a:ext cx="9753600" cy="5009968"/>
            <a:chOff x="1228436" y="882826"/>
            <a:chExt cx="9753600" cy="5009968"/>
          </a:xfrm>
        </p:grpSpPr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FBD86028-139B-4796-83BA-9B861491CA85}"/>
                </a:ext>
              </a:extLst>
            </p:cNvPr>
            <p:cNvGrpSpPr/>
            <p:nvPr/>
          </p:nvGrpSpPr>
          <p:grpSpPr>
            <a:xfrm>
              <a:off x="1228436" y="882826"/>
              <a:ext cx="9753600" cy="5009968"/>
              <a:chOff x="2418809" y="1184323"/>
              <a:chExt cx="8028644" cy="4220040"/>
            </a:xfrm>
          </p:grpSpPr>
          <p:sp>
            <p:nvSpPr>
              <p:cNvPr id="63" name="사각형: 둥근 모서리 62">
                <a:extLst>
                  <a:ext uri="{FF2B5EF4-FFF2-40B4-BE49-F238E27FC236}">
                    <a16:creationId xmlns:a16="http://schemas.microsoft.com/office/drawing/2014/main" id="{EE3F6981-6A93-47F9-A10B-CFE723581BB3}"/>
                  </a:ext>
                </a:extLst>
              </p:cNvPr>
              <p:cNvSpPr/>
              <p:nvPr/>
            </p:nvSpPr>
            <p:spPr>
              <a:xfrm>
                <a:off x="2562487" y="1465771"/>
                <a:ext cx="1591293" cy="22563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>
                    <a:solidFill>
                      <a:schemeClr val="tx1"/>
                    </a:solidFill>
                  </a:rPr>
                  <a:t>사고발생</a:t>
                </a:r>
              </a:p>
            </p:txBody>
          </p:sp>
          <p:cxnSp>
            <p:nvCxnSpPr>
              <p:cNvPr id="64" name="직선 화살표 연결선 63">
                <a:extLst>
                  <a:ext uri="{FF2B5EF4-FFF2-40B4-BE49-F238E27FC236}">
                    <a16:creationId xmlns:a16="http://schemas.microsoft.com/office/drawing/2014/main" id="{324B9DBE-E3A7-47FF-AD5E-A4E40AB8E9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03161" y="2532956"/>
                <a:ext cx="922850" cy="367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사각형: 둥근 모서리 64">
                <a:extLst>
                  <a:ext uri="{FF2B5EF4-FFF2-40B4-BE49-F238E27FC236}">
                    <a16:creationId xmlns:a16="http://schemas.microsoft.com/office/drawing/2014/main" id="{2BD8E8C5-98AE-4D3F-A5AA-0B3CBB69EDA8}"/>
                  </a:ext>
                </a:extLst>
              </p:cNvPr>
              <p:cNvSpPr/>
              <p:nvPr/>
            </p:nvSpPr>
            <p:spPr>
              <a:xfrm>
                <a:off x="5326011" y="2192846"/>
                <a:ext cx="1567543" cy="699575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본인 </a:t>
                </a:r>
                <a:r>
                  <a:rPr lang="en-US" altLang="ko-KR" sz="1600" dirty="0">
                    <a:solidFill>
                      <a:schemeClr val="tx1"/>
                    </a:solidFill>
                  </a:rPr>
                  <a:t>or </a:t>
                </a:r>
                <a:r>
                  <a:rPr lang="ko-KR" altLang="en-US" sz="1600" dirty="0">
                    <a:solidFill>
                      <a:schemeClr val="tx1"/>
                    </a:solidFill>
                  </a:rPr>
                  <a:t>목격자가 </a:t>
                </a:r>
                <a:r>
                  <a:rPr lang="ko-KR" altLang="en-US" sz="1600" dirty="0" err="1">
                    <a:solidFill>
                      <a:schemeClr val="tx1"/>
                    </a:solidFill>
                  </a:rPr>
                  <a:t>구급대</a:t>
                </a:r>
                <a:r>
                  <a:rPr lang="ko-KR" altLang="en-US" sz="1600" dirty="0">
                    <a:solidFill>
                      <a:schemeClr val="tx1"/>
                    </a:solidFill>
                  </a:rPr>
                  <a:t> 연락</a:t>
                </a:r>
              </a:p>
            </p:txBody>
          </p:sp>
          <p:cxnSp>
            <p:nvCxnSpPr>
              <p:cNvPr id="66" name="직선 화살표 연결선 65">
                <a:extLst>
                  <a:ext uri="{FF2B5EF4-FFF2-40B4-BE49-F238E27FC236}">
                    <a16:creationId xmlns:a16="http://schemas.microsoft.com/office/drawing/2014/main" id="{38856FA0-FDD0-492B-A028-27A5F0C95F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3554" y="2551180"/>
                <a:ext cx="45815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사각형: 둥근 모서리 66">
                <a:extLst>
                  <a:ext uri="{FF2B5EF4-FFF2-40B4-BE49-F238E27FC236}">
                    <a16:creationId xmlns:a16="http://schemas.microsoft.com/office/drawing/2014/main" id="{25033033-F972-4568-840A-EB952BFFFB3C}"/>
                  </a:ext>
                </a:extLst>
              </p:cNvPr>
              <p:cNvSpPr/>
              <p:nvPr/>
            </p:nvSpPr>
            <p:spPr>
              <a:xfrm>
                <a:off x="7351713" y="2183169"/>
                <a:ext cx="689791" cy="699574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>
                    <a:solidFill>
                      <a:schemeClr val="tx1"/>
                    </a:solidFill>
                  </a:rPr>
                  <a:t>출동</a:t>
                </a:r>
              </a:p>
            </p:txBody>
          </p:sp>
          <p:cxnSp>
            <p:nvCxnSpPr>
              <p:cNvPr id="68" name="직선 화살표 연결선 67">
                <a:extLst>
                  <a:ext uri="{FF2B5EF4-FFF2-40B4-BE49-F238E27FC236}">
                    <a16:creationId xmlns:a16="http://schemas.microsoft.com/office/drawing/2014/main" id="{FABF1B13-A113-44DD-952E-F3E4FD496F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41504" y="2536634"/>
                <a:ext cx="45815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사각형: 둥근 모서리 68">
                <a:extLst>
                  <a:ext uri="{FF2B5EF4-FFF2-40B4-BE49-F238E27FC236}">
                    <a16:creationId xmlns:a16="http://schemas.microsoft.com/office/drawing/2014/main" id="{730C3AF3-2227-48EB-A05B-40155347D997}"/>
                  </a:ext>
                </a:extLst>
              </p:cNvPr>
              <p:cNvSpPr/>
              <p:nvPr/>
            </p:nvSpPr>
            <p:spPr>
              <a:xfrm>
                <a:off x="8499663" y="2183169"/>
                <a:ext cx="689791" cy="699574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>
                    <a:solidFill>
                      <a:schemeClr val="tx1"/>
                    </a:solidFill>
                  </a:rPr>
                  <a:t>응급조치</a:t>
                </a:r>
              </a:p>
            </p:txBody>
          </p:sp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86B46E55-CBEE-4BE1-BC51-48867ACBBC67}"/>
                  </a:ext>
                </a:extLst>
              </p:cNvPr>
              <p:cNvSpPr/>
              <p:nvPr/>
            </p:nvSpPr>
            <p:spPr>
              <a:xfrm>
                <a:off x="4840288" y="1184323"/>
                <a:ext cx="2666000" cy="33250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기존 </a:t>
                </a:r>
                <a:r>
                  <a:rPr lang="ko-KR" altLang="en-US" dirty="0" err="1">
                    <a:solidFill>
                      <a:schemeClr val="tx1"/>
                    </a:solidFill>
                  </a:rPr>
                  <a:t>구급대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 출동 순서</a:t>
                </a: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EB6D1444-FFBA-49CE-9051-42AA30495F21}"/>
                  </a:ext>
                </a:extLst>
              </p:cNvPr>
              <p:cNvSpPr/>
              <p:nvPr/>
            </p:nvSpPr>
            <p:spPr>
              <a:xfrm>
                <a:off x="4840288" y="3438788"/>
                <a:ext cx="1798967" cy="33250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>
                    <a:solidFill>
                      <a:schemeClr val="tx1"/>
                    </a:solidFill>
                  </a:rPr>
                  <a:t>닥터윌 시스템 </a:t>
                </a:r>
              </a:p>
            </p:txBody>
          </p:sp>
          <p:sp>
            <p:nvSpPr>
              <p:cNvPr id="72" name="사각형: 둥근 모서리 71">
                <a:extLst>
                  <a:ext uri="{FF2B5EF4-FFF2-40B4-BE49-F238E27FC236}">
                    <a16:creationId xmlns:a16="http://schemas.microsoft.com/office/drawing/2014/main" id="{C9151364-1B55-4863-A580-8C87BF1024D2}"/>
                  </a:ext>
                </a:extLst>
              </p:cNvPr>
              <p:cNvSpPr/>
              <p:nvPr/>
            </p:nvSpPr>
            <p:spPr>
              <a:xfrm>
                <a:off x="2625332" y="3342455"/>
                <a:ext cx="1591293" cy="225632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사고발생</a:t>
                </a:r>
                <a:endParaRPr lang="en-US" altLang="ko-K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3" name="직선 화살표 연결선 72">
                <a:extLst>
                  <a:ext uri="{FF2B5EF4-FFF2-40B4-BE49-F238E27FC236}">
                    <a16:creationId xmlns:a16="http://schemas.microsoft.com/office/drawing/2014/main" id="{01E8655B-2351-45E8-B672-1347B15454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67851" y="4997229"/>
                <a:ext cx="45815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사각형: 둥근 모서리 73">
                <a:extLst>
                  <a:ext uri="{FF2B5EF4-FFF2-40B4-BE49-F238E27FC236}">
                    <a16:creationId xmlns:a16="http://schemas.microsoft.com/office/drawing/2014/main" id="{35947489-8D78-4AFD-89BF-E971FDC69493}"/>
                  </a:ext>
                </a:extLst>
              </p:cNvPr>
              <p:cNvSpPr/>
              <p:nvPr/>
            </p:nvSpPr>
            <p:spPr>
              <a:xfrm>
                <a:off x="5326010" y="4629218"/>
                <a:ext cx="689791" cy="699574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>
                    <a:solidFill>
                      <a:schemeClr val="tx1"/>
                    </a:solidFill>
                  </a:rPr>
                  <a:t>출동</a:t>
                </a:r>
              </a:p>
            </p:txBody>
          </p:sp>
          <p:cxnSp>
            <p:nvCxnSpPr>
              <p:cNvPr id="75" name="직선 화살표 연결선 74">
                <a:extLst>
                  <a:ext uri="{FF2B5EF4-FFF2-40B4-BE49-F238E27FC236}">
                    <a16:creationId xmlns:a16="http://schemas.microsoft.com/office/drawing/2014/main" id="{24AD67B3-2D43-4736-8FF0-C185860D84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5801" y="4982683"/>
                <a:ext cx="45815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사각형: 둥근 모서리 75">
                <a:extLst>
                  <a:ext uri="{FF2B5EF4-FFF2-40B4-BE49-F238E27FC236}">
                    <a16:creationId xmlns:a16="http://schemas.microsoft.com/office/drawing/2014/main" id="{6EC75913-4CDD-476F-B980-FBDD54D18843}"/>
                  </a:ext>
                </a:extLst>
              </p:cNvPr>
              <p:cNvSpPr/>
              <p:nvPr/>
            </p:nvSpPr>
            <p:spPr>
              <a:xfrm>
                <a:off x="6473960" y="4629218"/>
                <a:ext cx="689791" cy="699574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>
                    <a:solidFill>
                      <a:schemeClr val="tx1"/>
                    </a:solidFill>
                  </a:rPr>
                  <a:t>응급조치</a:t>
                </a:r>
              </a:p>
            </p:txBody>
          </p:sp>
          <p:sp>
            <p:nvSpPr>
              <p:cNvPr id="77" name="사각형: 둥근 모서리 76">
                <a:extLst>
                  <a:ext uri="{FF2B5EF4-FFF2-40B4-BE49-F238E27FC236}">
                    <a16:creationId xmlns:a16="http://schemas.microsoft.com/office/drawing/2014/main" id="{AF664C59-32D7-4041-8EC9-300B82C44859}"/>
                  </a:ext>
                </a:extLst>
              </p:cNvPr>
              <p:cNvSpPr/>
              <p:nvPr/>
            </p:nvSpPr>
            <p:spPr>
              <a:xfrm>
                <a:off x="2418809" y="4997229"/>
                <a:ext cx="2355061" cy="407134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</a:rPr>
                  <a:t>IOT </a:t>
                </a:r>
                <a:r>
                  <a:rPr lang="ko-KR" altLang="en-US" sz="1600" dirty="0">
                    <a:solidFill>
                      <a:schemeClr val="tx1"/>
                    </a:solidFill>
                  </a:rPr>
                  <a:t>시스템이 보호자</a:t>
                </a:r>
                <a:r>
                  <a:rPr lang="en-US" altLang="ko-KR" sz="1600" dirty="0">
                    <a:solidFill>
                      <a:schemeClr val="tx1"/>
                    </a:solidFill>
                  </a:rPr>
                  <a:t>&amp;</a:t>
                </a:r>
                <a:r>
                  <a:rPr lang="ko-KR" altLang="en-US" sz="1600" dirty="0" err="1">
                    <a:solidFill>
                      <a:schemeClr val="tx1"/>
                    </a:solidFill>
                  </a:rPr>
                  <a:t>구급대</a:t>
                </a:r>
                <a:r>
                  <a:rPr lang="ko-KR" altLang="en-US" sz="1600" dirty="0">
                    <a:solidFill>
                      <a:schemeClr val="tx1"/>
                    </a:solidFill>
                  </a:rPr>
                  <a:t> 연락 </a:t>
                </a:r>
              </a:p>
            </p:txBody>
          </p:sp>
          <p:sp>
            <p:nvSpPr>
              <p:cNvPr id="78" name="사각형: 둥근 모서리 77">
                <a:extLst>
                  <a:ext uri="{FF2B5EF4-FFF2-40B4-BE49-F238E27FC236}">
                    <a16:creationId xmlns:a16="http://schemas.microsoft.com/office/drawing/2014/main" id="{2B884A0B-F430-486D-A1EA-98D54D8B6B7A}"/>
                  </a:ext>
                </a:extLst>
              </p:cNvPr>
              <p:cNvSpPr/>
              <p:nvPr/>
            </p:nvSpPr>
            <p:spPr>
              <a:xfrm>
                <a:off x="7351713" y="3308844"/>
                <a:ext cx="3095740" cy="1784732"/>
              </a:xfrm>
              <a:prstGeom prst="round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기존의 시스템은 사고 발생과 신고 사이에 타임 로스가 존재했다면 </a:t>
                </a:r>
                <a:r>
                  <a:rPr lang="ko-KR" altLang="en-US" dirty="0" err="1">
                    <a:solidFill>
                      <a:schemeClr val="tx1"/>
                    </a:solidFill>
                  </a:rPr>
                  <a:t>닥터윌은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 </a:t>
                </a:r>
                <a:r>
                  <a:rPr lang="ko-KR" altLang="en-US" dirty="0">
                    <a:solidFill>
                      <a:srgbClr val="FF0000"/>
                    </a:solidFill>
                  </a:rPr>
                  <a:t>사고 발생과 동시에 연락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이 이루어지기 때문에 골든 타임을 확보할 수 있다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!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59B4849F-6D51-4166-A18A-17C6BED26DBF}"/>
                  </a:ext>
                </a:extLst>
              </p:cNvPr>
              <p:cNvSpPr/>
              <p:nvPr/>
            </p:nvSpPr>
            <p:spPr>
              <a:xfrm>
                <a:off x="4593883" y="1674868"/>
                <a:ext cx="1732838" cy="429128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신고까지 시간이 걸림</a:t>
                </a:r>
              </a:p>
            </p:txBody>
          </p:sp>
          <p:sp>
            <p:nvSpPr>
              <p:cNvPr id="80" name="사각형: 둥근 모서리 79">
                <a:extLst>
                  <a:ext uri="{FF2B5EF4-FFF2-40B4-BE49-F238E27FC236}">
                    <a16:creationId xmlns:a16="http://schemas.microsoft.com/office/drawing/2014/main" id="{A9263997-F28C-46F9-99C7-A5A40F50217E}"/>
                  </a:ext>
                </a:extLst>
              </p:cNvPr>
              <p:cNvSpPr/>
              <p:nvPr/>
            </p:nvSpPr>
            <p:spPr>
              <a:xfrm>
                <a:off x="4906417" y="3965580"/>
                <a:ext cx="2257334" cy="588310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신고까지 시간 </a:t>
                </a:r>
                <a:r>
                  <a:rPr lang="en-US" altLang="ko-KR" sz="1600" dirty="0">
                    <a:solidFill>
                      <a:schemeClr val="tx1"/>
                    </a:solidFill>
                  </a:rPr>
                  <a:t>x</a:t>
                </a:r>
              </a:p>
              <a:p>
                <a:pPr algn="ctr"/>
                <a:r>
                  <a:rPr lang="en-US" altLang="ko-KR" sz="1600" dirty="0">
                    <a:solidFill>
                      <a:schemeClr val="tx1"/>
                    </a:solidFill>
                  </a:rPr>
                  <a:t>(</a:t>
                </a:r>
                <a:r>
                  <a:rPr lang="ko-KR" altLang="en-US" sz="1600" dirty="0">
                    <a:solidFill>
                      <a:schemeClr val="tx1"/>
                    </a:solidFill>
                  </a:rPr>
                  <a:t>사고 직후 바로 연락</a:t>
                </a:r>
                <a:r>
                  <a:rPr lang="en-US" altLang="ko-KR" sz="1600" dirty="0">
                    <a:solidFill>
                      <a:schemeClr val="tx1"/>
                    </a:solidFill>
                  </a:rPr>
                  <a:t>)</a:t>
                </a:r>
                <a:endParaRPr lang="ko-KR" altLang="en-US" sz="1600" dirty="0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61" name="그림 60" descr="사람, 도로, 스케이트, 실외이(가) 표시된 사진&#10;&#10;매우 높은 신뢰도로 생성된 설명">
              <a:extLst>
                <a:ext uri="{FF2B5EF4-FFF2-40B4-BE49-F238E27FC236}">
                  <a16:creationId xmlns:a16="http://schemas.microsoft.com/office/drawing/2014/main" id="{EB26FD4F-2A43-41BF-B330-2399F14B3B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1836" y="1622549"/>
              <a:ext cx="1904330" cy="1409204"/>
            </a:xfrm>
            <a:prstGeom prst="rect">
              <a:avLst/>
            </a:prstGeom>
          </p:spPr>
        </p:pic>
        <p:pic>
          <p:nvPicPr>
            <p:cNvPr id="62" name="그림 61" descr="사람, 도로, 스케이트, 실외이(가) 표시된 사진&#10;&#10;매우 높은 신뢰도로 생성된 설명">
              <a:extLst>
                <a:ext uri="{FF2B5EF4-FFF2-40B4-BE49-F238E27FC236}">
                  <a16:creationId xmlns:a16="http://schemas.microsoft.com/office/drawing/2014/main" id="{37291727-F77B-49CC-B9FC-BA944B6341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8371" y="3891765"/>
              <a:ext cx="1904330" cy="1409204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6EB93AF-7F83-4751-B8B9-CCD73F9C4702}"/>
              </a:ext>
            </a:extLst>
          </p:cNvPr>
          <p:cNvSpPr txBox="1"/>
          <p:nvPr/>
        </p:nvSpPr>
        <p:spPr>
          <a:xfrm>
            <a:off x="576745" y="967059"/>
            <a:ext cx="22167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기존과의 차이점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1DD2BA3-FC5C-43D9-9AD2-3C85F27F9002}"/>
              </a:ext>
            </a:extLst>
          </p:cNvPr>
          <p:cNvGrpSpPr/>
          <p:nvPr/>
        </p:nvGrpSpPr>
        <p:grpSpPr>
          <a:xfrm>
            <a:off x="6775259" y="903821"/>
            <a:ext cx="5343787" cy="455631"/>
            <a:chOff x="6686026" y="618205"/>
            <a:chExt cx="5343787" cy="455631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EF3627F-FDDE-44BD-838A-649140361FBA}"/>
                </a:ext>
              </a:extLst>
            </p:cNvPr>
            <p:cNvSpPr/>
            <p:nvPr/>
          </p:nvSpPr>
          <p:spPr>
            <a:xfrm>
              <a:off x="6686026" y="889233"/>
              <a:ext cx="973123" cy="18460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2"/>
                  </a:solidFill>
                </a:rPr>
                <a:t>뇌 손상 없음</a:t>
              </a: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A6A84257-F0B1-488B-BAA4-653615F858B0}"/>
                </a:ext>
              </a:extLst>
            </p:cNvPr>
            <p:cNvSpPr/>
            <p:nvPr/>
          </p:nvSpPr>
          <p:spPr>
            <a:xfrm>
              <a:off x="7659149" y="889233"/>
              <a:ext cx="1677798" cy="184603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2"/>
                  </a:solidFill>
                </a:rPr>
                <a:t>뇌 </a:t>
              </a:r>
              <a:r>
                <a:rPr lang="ko-KR" altLang="en-US" sz="1000" dirty="0">
                  <a:solidFill>
                    <a:schemeClr val="tx2"/>
                  </a:solidFill>
                </a:rPr>
                <a:t>손상 진행</a:t>
              </a: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B258D26A-C83D-40F0-B5E1-0F46FC293EE5}"/>
                </a:ext>
              </a:extLst>
            </p:cNvPr>
            <p:cNvSpPr/>
            <p:nvPr/>
          </p:nvSpPr>
          <p:spPr>
            <a:xfrm>
              <a:off x="9336947" y="889232"/>
              <a:ext cx="1577130" cy="184603"/>
            </a:xfrm>
            <a:prstGeom prst="rect">
              <a:avLst/>
            </a:prstGeom>
            <a:solidFill>
              <a:srgbClr val="FFC9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2"/>
                  </a:solidFill>
                </a:rPr>
                <a:t>중증 뇌 손상</a:t>
              </a: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F6D31417-39A7-4A33-8076-C15B52A9B993}"/>
                </a:ext>
              </a:extLst>
            </p:cNvPr>
            <p:cNvSpPr/>
            <p:nvPr/>
          </p:nvSpPr>
          <p:spPr>
            <a:xfrm>
              <a:off x="10914077" y="889231"/>
              <a:ext cx="1115736" cy="18460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2"/>
                  </a:solidFill>
                </a:rPr>
                <a:t>소생 불가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4D23CA4-1882-4016-9101-2FC2BCE47119}"/>
                </a:ext>
              </a:extLst>
            </p:cNvPr>
            <p:cNvSpPr txBox="1"/>
            <p:nvPr/>
          </p:nvSpPr>
          <p:spPr>
            <a:xfrm>
              <a:off x="6686026" y="619495"/>
              <a:ext cx="5075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0</a:t>
              </a:r>
              <a:r>
                <a:rPr lang="ko-KR" altLang="en-US" sz="1100" dirty="0"/>
                <a:t>분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D898C0C-16E9-4761-BEE0-5C1D379D7DFB}"/>
                </a:ext>
              </a:extLst>
            </p:cNvPr>
            <p:cNvSpPr txBox="1"/>
            <p:nvPr/>
          </p:nvSpPr>
          <p:spPr>
            <a:xfrm>
              <a:off x="7472552" y="626062"/>
              <a:ext cx="5075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4</a:t>
              </a:r>
              <a:r>
                <a:rPr lang="ko-KR" altLang="en-US" sz="1100" dirty="0"/>
                <a:t>분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46EA7B9-9C53-487F-AACE-621C4EBCFE43}"/>
                </a:ext>
              </a:extLst>
            </p:cNvPr>
            <p:cNvSpPr txBox="1"/>
            <p:nvPr/>
          </p:nvSpPr>
          <p:spPr>
            <a:xfrm>
              <a:off x="9076887" y="619495"/>
              <a:ext cx="6421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20</a:t>
              </a:r>
              <a:r>
                <a:rPr lang="ko-KR" altLang="en-US" sz="1100" dirty="0"/>
                <a:t>분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FFF3BC1-8A7E-410E-88D0-3E524C8A2F40}"/>
                </a:ext>
              </a:extLst>
            </p:cNvPr>
            <p:cNvSpPr txBox="1"/>
            <p:nvPr/>
          </p:nvSpPr>
          <p:spPr>
            <a:xfrm>
              <a:off x="10708547" y="618205"/>
              <a:ext cx="5075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30</a:t>
              </a:r>
              <a:r>
                <a:rPr lang="ko-KR" altLang="en-US" sz="1100" dirty="0"/>
                <a:t>분</a:t>
              </a:r>
            </a:p>
          </p:txBody>
        </p:sp>
      </p:grp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40ACE482-AFC2-4EDF-BC39-90E02A1738A4}"/>
              </a:ext>
            </a:extLst>
          </p:cNvPr>
          <p:cNvCxnSpPr>
            <a:cxnSpLocks/>
          </p:cNvCxnSpPr>
          <p:nvPr/>
        </p:nvCxnSpPr>
        <p:spPr>
          <a:xfrm>
            <a:off x="8821384" y="806253"/>
            <a:ext cx="0" cy="31480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69028FE9-5FA9-4767-A258-81EBD7B656D6}"/>
              </a:ext>
            </a:extLst>
          </p:cNvPr>
          <p:cNvSpPr txBox="1"/>
          <p:nvPr/>
        </p:nvSpPr>
        <p:spPr>
          <a:xfrm>
            <a:off x="8428681" y="486160"/>
            <a:ext cx="21795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12</a:t>
            </a:r>
            <a:r>
              <a:rPr lang="ko-KR" altLang="en-US" sz="1100" dirty="0"/>
              <a:t>분 </a:t>
            </a:r>
            <a:r>
              <a:rPr lang="en-US" altLang="ko-KR" sz="1100" dirty="0"/>
              <a:t>: </a:t>
            </a:r>
            <a:r>
              <a:rPr lang="ko-KR" altLang="en-US" sz="1100" b="1" dirty="0"/>
              <a:t>기존</a:t>
            </a:r>
            <a:r>
              <a:rPr lang="ko-KR" altLang="en-US" sz="1100" dirty="0"/>
              <a:t> </a:t>
            </a:r>
            <a:r>
              <a:rPr lang="ko-KR" altLang="en-US" sz="1100" dirty="0" err="1"/>
              <a:t>구급대</a:t>
            </a:r>
            <a:r>
              <a:rPr lang="ko-KR" altLang="en-US" sz="1100" dirty="0"/>
              <a:t> 도착 시간</a:t>
            </a:r>
          </a:p>
        </p:txBody>
      </p: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99A2F7DC-A475-44E2-9FB8-4DF28BA8A9E2}"/>
              </a:ext>
            </a:extLst>
          </p:cNvPr>
          <p:cNvCxnSpPr>
            <a:cxnSpLocks/>
          </p:cNvCxnSpPr>
          <p:nvPr/>
        </p:nvCxnSpPr>
        <p:spPr>
          <a:xfrm flipV="1">
            <a:off x="8074857" y="1474990"/>
            <a:ext cx="0" cy="44234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6DD5C7A5-378E-4D91-863B-0BCA71F6BF39}"/>
              </a:ext>
            </a:extLst>
          </p:cNvPr>
          <p:cNvSpPr txBox="1"/>
          <p:nvPr/>
        </p:nvSpPr>
        <p:spPr>
          <a:xfrm>
            <a:off x="7282793" y="1917335"/>
            <a:ext cx="21051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7</a:t>
            </a:r>
            <a:r>
              <a:rPr lang="ko-KR" altLang="en-US" sz="1100" dirty="0"/>
              <a:t>분 </a:t>
            </a:r>
            <a:r>
              <a:rPr lang="en-US" altLang="ko-KR" sz="1100" dirty="0"/>
              <a:t>: </a:t>
            </a:r>
            <a:r>
              <a:rPr lang="ko-KR" altLang="en-US" sz="1100" b="1" dirty="0" err="1"/>
              <a:t>닥터윌</a:t>
            </a:r>
            <a:r>
              <a:rPr lang="ko-KR" altLang="en-US" sz="1100" dirty="0"/>
              <a:t> </a:t>
            </a:r>
            <a:r>
              <a:rPr lang="ko-KR" altLang="en-US" sz="1100" dirty="0" err="1"/>
              <a:t>구급대</a:t>
            </a:r>
            <a:r>
              <a:rPr lang="ko-KR" altLang="en-US" sz="1100" dirty="0"/>
              <a:t> 도착 시간</a:t>
            </a:r>
          </a:p>
        </p:txBody>
      </p:sp>
    </p:spTree>
    <p:extLst>
      <p:ext uri="{BB962C8B-B14F-4D97-AF65-F5344CB8AC3E}">
        <p14:creationId xmlns:p14="http://schemas.microsoft.com/office/powerpoint/2010/main" val="2208444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189826" y="353535"/>
            <a:ext cx="4524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4. 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수익모델과 자금 소요 및 조달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B5DE10E-0BDB-4EA2-B664-3588CE8FBE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6566"/>
              </p:ext>
            </p:extLst>
          </p:nvPr>
        </p:nvGraphicFramePr>
        <p:xfrm>
          <a:off x="494950" y="1654182"/>
          <a:ext cx="108134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02235">
                  <a:extLst>
                    <a:ext uri="{9D8B030D-6E8A-4147-A177-3AD203B41FA5}">
                      <a16:colId xmlns:a16="http://schemas.microsoft.com/office/drawing/2014/main" val="2730917959"/>
                    </a:ext>
                  </a:extLst>
                </a:gridCol>
                <a:gridCol w="1802235">
                  <a:extLst>
                    <a:ext uri="{9D8B030D-6E8A-4147-A177-3AD203B41FA5}">
                      <a16:colId xmlns:a16="http://schemas.microsoft.com/office/drawing/2014/main" val="1815131028"/>
                    </a:ext>
                  </a:extLst>
                </a:gridCol>
                <a:gridCol w="1802235">
                  <a:extLst>
                    <a:ext uri="{9D8B030D-6E8A-4147-A177-3AD203B41FA5}">
                      <a16:colId xmlns:a16="http://schemas.microsoft.com/office/drawing/2014/main" val="3854394272"/>
                    </a:ext>
                  </a:extLst>
                </a:gridCol>
                <a:gridCol w="1802235">
                  <a:extLst>
                    <a:ext uri="{9D8B030D-6E8A-4147-A177-3AD203B41FA5}">
                      <a16:colId xmlns:a16="http://schemas.microsoft.com/office/drawing/2014/main" val="2633802443"/>
                    </a:ext>
                  </a:extLst>
                </a:gridCol>
                <a:gridCol w="1802235">
                  <a:extLst>
                    <a:ext uri="{9D8B030D-6E8A-4147-A177-3AD203B41FA5}">
                      <a16:colId xmlns:a16="http://schemas.microsoft.com/office/drawing/2014/main" val="3628357090"/>
                    </a:ext>
                  </a:extLst>
                </a:gridCol>
                <a:gridCol w="1802235">
                  <a:extLst>
                    <a:ext uri="{9D8B030D-6E8A-4147-A177-3AD203B41FA5}">
                      <a16:colId xmlns:a16="http://schemas.microsoft.com/office/drawing/2014/main" val="223077653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고정비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변동비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703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종류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수량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가격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종류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수량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가격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22652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건물 </a:t>
                      </a:r>
                      <a:r>
                        <a:rPr lang="ko-KR" altLang="en-US" dirty="0" err="1"/>
                        <a:t>임대비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마케팅비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668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서버 임대료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외주 생산비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100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293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공과금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971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총 가격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fontAlgn="base" latinLnBrk="0"/>
                      <a:r>
                        <a:rPr lang="en-US" altLang="ko-KR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14100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총 가격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101000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92368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EA8B2BD-1648-44EC-861D-BAADDF1AAE55}"/>
              </a:ext>
            </a:extLst>
          </p:cNvPr>
          <p:cNvSpPr txBox="1"/>
          <p:nvPr/>
        </p:nvSpPr>
        <p:spPr>
          <a:xfrm>
            <a:off x="10388367" y="1392572"/>
            <a:ext cx="9199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solidFill>
                  <a:schemeClr val="bg1"/>
                </a:solidFill>
              </a:rPr>
              <a:t>단위 </a:t>
            </a:r>
            <a:r>
              <a:rPr lang="en-US" altLang="ko-KR" sz="1050" dirty="0">
                <a:solidFill>
                  <a:schemeClr val="bg1"/>
                </a:solidFill>
              </a:rPr>
              <a:t>: </a:t>
            </a:r>
            <a:r>
              <a:rPr lang="ko-KR" altLang="en-US" sz="1050" dirty="0">
                <a:solidFill>
                  <a:schemeClr val="bg1"/>
                </a:solidFill>
              </a:rPr>
              <a:t>천원</a:t>
            </a:r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A26DB764-359A-4303-9A24-81A3D2092524}"/>
              </a:ext>
            </a:extLst>
          </p:cNvPr>
          <p:cNvSpPr/>
          <p:nvPr/>
        </p:nvSpPr>
        <p:spPr>
          <a:xfrm>
            <a:off x="4885111" y="4228053"/>
            <a:ext cx="1705918" cy="114090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8E5B45-27E4-46FA-9DE6-2ADF43C8AF4C}"/>
              </a:ext>
            </a:extLst>
          </p:cNvPr>
          <p:cNvSpPr txBox="1"/>
          <p:nvPr/>
        </p:nvSpPr>
        <p:spPr>
          <a:xfrm>
            <a:off x="1220598" y="5830348"/>
            <a:ext cx="9034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제품 하나 </a:t>
            </a:r>
            <a:r>
              <a:rPr lang="ko-KR" altLang="en-US" sz="2400" b="1"/>
              <a:t>단가 </a:t>
            </a:r>
            <a:r>
              <a:rPr lang="en-US" altLang="ko-KR" sz="2400" b="1">
                <a:solidFill>
                  <a:srgbClr val="FF0000"/>
                </a:solidFill>
              </a:rPr>
              <a:t>115,100</a:t>
            </a:r>
            <a:r>
              <a:rPr lang="ko-KR" altLang="en-US" sz="2400" b="1"/>
              <a:t>원</a:t>
            </a:r>
            <a:endParaRPr lang="ko-KR" altLang="en-US" sz="2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3F3253-EAB1-4D80-B7F3-28FBB135FBB0}"/>
              </a:ext>
            </a:extLst>
          </p:cNvPr>
          <p:cNvSpPr txBox="1"/>
          <p:nvPr/>
        </p:nvSpPr>
        <p:spPr>
          <a:xfrm>
            <a:off x="494950" y="835994"/>
            <a:ext cx="2231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1</a:t>
            </a:r>
            <a:r>
              <a:rPr lang="ko-KR" altLang="en-US" b="1" dirty="0"/>
              <a:t>년 기준</a:t>
            </a:r>
          </a:p>
        </p:txBody>
      </p:sp>
    </p:spTree>
    <p:extLst>
      <p:ext uri="{BB962C8B-B14F-4D97-AF65-F5344CB8AC3E}">
        <p14:creationId xmlns:p14="http://schemas.microsoft.com/office/powerpoint/2010/main" val="58107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189826" y="353535"/>
            <a:ext cx="4524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4. 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수익모델과 자금 소요 및 조달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72A321F-3FEF-479D-A34D-FE7E132A4621}"/>
              </a:ext>
            </a:extLst>
          </p:cNvPr>
          <p:cNvGrpSpPr/>
          <p:nvPr/>
        </p:nvGrpSpPr>
        <p:grpSpPr>
          <a:xfrm>
            <a:off x="189826" y="789950"/>
            <a:ext cx="6982653" cy="4340945"/>
            <a:chOff x="368624" y="713525"/>
            <a:chExt cx="5568138" cy="295246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C978BF-39A3-4AAC-9FBD-753F9D41DDAB}"/>
                </a:ext>
              </a:extLst>
            </p:cNvPr>
            <p:cNvSpPr txBox="1"/>
            <p:nvPr/>
          </p:nvSpPr>
          <p:spPr>
            <a:xfrm>
              <a:off x="368624" y="3139056"/>
              <a:ext cx="2419150" cy="526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전동 휠체어 </a:t>
              </a:r>
              <a:r>
                <a:rPr lang="ko-KR" altLang="en-US" dirty="0" err="1"/>
                <a:t>대여비</a:t>
              </a:r>
              <a:r>
                <a:rPr lang="en-US" altLang="ko-KR" dirty="0"/>
                <a:t> </a:t>
              </a:r>
              <a:r>
                <a:rPr lang="ko-KR" altLang="en-US" dirty="0"/>
                <a:t>월평균 </a:t>
              </a:r>
              <a:r>
                <a:rPr lang="en-US" altLang="ko-KR" dirty="0">
                  <a:solidFill>
                    <a:srgbClr val="FF0000"/>
                  </a:solidFill>
                </a:rPr>
                <a:t>100,000</a:t>
              </a:r>
              <a:r>
                <a:rPr lang="ko-KR" altLang="en-US" dirty="0"/>
                <a:t>원</a:t>
              </a:r>
            </a:p>
          </p:txBody>
        </p:sp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CABC1762-E178-4249-BAC2-04AC4289D69D}"/>
                </a:ext>
              </a:extLst>
            </p:cNvPr>
            <p:cNvSpPr/>
            <p:nvPr/>
          </p:nvSpPr>
          <p:spPr>
            <a:xfrm>
              <a:off x="3569934" y="1846305"/>
              <a:ext cx="813732" cy="313800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218060B8-C4A0-4CDC-97BC-9E37B243D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5740" r="89625">
                          <a14:foregroundMark x1="17660" y1="19063" x2="39294" y2="10469"/>
                          <a14:foregroundMark x1="39294" y1="10469" x2="18764" y2="19219"/>
                          <a14:foregroundMark x1="18764" y1="19219" x2="41060" y2="14688"/>
                          <a14:foregroundMark x1="41060" y1="14688" x2="25386" y2="26719"/>
                          <a14:foregroundMark x1="25386" y1="26719" x2="35762" y2="22031"/>
                          <a14:foregroundMark x1="21192" y1="17344" x2="10596" y2="23750"/>
                          <a14:foregroundMark x1="20751" y1="17031" x2="14790" y2="25469"/>
                          <a14:foregroundMark x1="12141" y1="21563" x2="7285" y2="24844"/>
                          <a14:foregroundMark x1="10596" y1="22031" x2="7064" y2="22656"/>
                          <a14:foregroundMark x1="15673" y1="24063" x2="5740" y2="23438"/>
                          <a14:foregroundMark x1="9272" y1="27344" x2="16777" y2="25156"/>
                          <a14:foregroundMark x1="11700" y1="27656" x2="19205" y2="24375"/>
                          <a14:foregroundMark x1="17660" y1="25156" x2="8830" y2="30469"/>
                          <a14:foregroundMark x1="17219" y1="27187" x2="13245" y2="32969"/>
                          <a14:foregroundMark x1="14790" y1="26875" x2="14790" y2="31875"/>
                          <a14:foregroundMark x1="17660" y1="26250" x2="16777" y2="32188"/>
                          <a14:foregroundMark x1="24283" y1="24063" x2="22737" y2="30469"/>
                          <a14:foregroundMark x1="18322" y1="29063" x2="10817" y2="30469"/>
                          <a14:foregroundMark x1="5740" y1="22031" x2="8609" y2="26875"/>
                          <a14:foregroundMark x1="8830" y1="22969" x2="24724" y2="22656"/>
                          <a14:foregroundMark x1="23841" y1="16563" x2="17660" y2="20469"/>
                          <a14:foregroundMark x1="20751" y1="16563" x2="14790" y2="21563"/>
                          <a14:foregroundMark x1="19205" y1="16250" x2="18764" y2="21250"/>
                          <a14:foregroundMark x1="20751" y1="15156" x2="14790" y2="20938"/>
                          <a14:foregroundMark x1="18322" y1="16250" x2="13687" y2="21875"/>
                          <a14:foregroundMark x1="32892" y1="11563" x2="31788" y2="17656"/>
                          <a14:foregroundMark x1="34879" y1="20938" x2="41943" y2="21250"/>
                          <a14:foregroundMark x1="41280" y1="20781" x2="35320" y2="20156"/>
                          <a14:foregroundMark x1="40839" y1="20156" x2="33775" y2="19531"/>
                          <a14:foregroundMark x1="30905" y1="13750" x2="34437" y2="11250"/>
                          <a14:foregroundMark x1="26711" y1="26250" x2="30243" y2="28281"/>
                          <a14:foregroundMark x1="30905" y1="25781" x2="30243" y2="28594"/>
                          <a14:foregroundMark x1="30905" y1="25938" x2="30684" y2="30156"/>
                          <a14:foregroundMark x1="31788" y1="25156" x2="22296" y2="2437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9941" y="713525"/>
              <a:ext cx="1716821" cy="2425531"/>
            </a:xfrm>
            <a:prstGeom prst="rect">
              <a:avLst/>
            </a:prstGeom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4845769-17DF-4381-9B20-5F78CAD028D0}"/>
              </a:ext>
            </a:extLst>
          </p:cNvPr>
          <p:cNvGrpSpPr/>
          <p:nvPr/>
        </p:nvGrpSpPr>
        <p:grpSpPr>
          <a:xfrm>
            <a:off x="4336480" y="5130895"/>
            <a:ext cx="7200520" cy="1174458"/>
            <a:chOff x="3898114" y="3665989"/>
            <a:chExt cx="7200520" cy="1174458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040CB89-7ADA-4D7B-9177-23D498730594}"/>
                </a:ext>
              </a:extLst>
            </p:cNvPr>
            <p:cNvSpPr/>
            <p:nvPr/>
          </p:nvSpPr>
          <p:spPr>
            <a:xfrm>
              <a:off x="3898114" y="3767229"/>
              <a:ext cx="1845515" cy="9865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제품 </a:t>
              </a:r>
              <a:r>
                <a:rPr lang="ko-KR" altLang="en-US">
                  <a:solidFill>
                    <a:schemeClr val="tx1"/>
                  </a:solidFill>
                </a:rPr>
                <a:t>단가 </a:t>
              </a:r>
              <a:r>
                <a:rPr lang="en-US" altLang="ko-KR">
                  <a:solidFill>
                    <a:schemeClr val="tx1"/>
                  </a:solidFill>
                </a:rPr>
                <a:t>115,100</a:t>
              </a:r>
              <a:r>
                <a:rPr lang="ko-KR" altLang="en-US">
                  <a:solidFill>
                    <a:schemeClr val="tx1"/>
                  </a:solidFill>
                </a:rPr>
                <a:t>원 </a:t>
              </a:r>
              <a:r>
                <a:rPr lang="en-US" altLang="ko-KR" dirty="0">
                  <a:solidFill>
                    <a:schemeClr val="tx1"/>
                  </a:solidFill>
                </a:rPr>
                <a:t>+ α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0AA1BEB-54E6-4098-9DCD-EA8C400349D6}"/>
                </a:ext>
              </a:extLst>
            </p:cNvPr>
            <p:cNvSpPr/>
            <p:nvPr/>
          </p:nvSpPr>
          <p:spPr>
            <a:xfrm>
              <a:off x="9253119" y="3759961"/>
              <a:ext cx="1845515" cy="98651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tx1"/>
                  </a:solidFill>
                </a:rPr>
                <a:t>월 </a:t>
              </a:r>
              <a:r>
                <a:rPr lang="en-US" altLang="ko-KR">
                  <a:solidFill>
                    <a:schemeClr val="tx1"/>
                  </a:solidFill>
                </a:rPr>
                <a:t>10,000</a:t>
              </a:r>
              <a:r>
                <a:rPr lang="ko-KR" altLang="en-US">
                  <a:solidFill>
                    <a:schemeClr val="tx1"/>
                  </a:solidFill>
                </a:rPr>
                <a:t>원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화살표: 오른쪽 22">
              <a:extLst>
                <a:ext uri="{FF2B5EF4-FFF2-40B4-BE49-F238E27FC236}">
                  <a16:creationId xmlns:a16="http://schemas.microsoft.com/office/drawing/2014/main" id="{3B7C2DD1-A53C-4DDF-8580-15B8B64DDD41}"/>
                </a:ext>
              </a:extLst>
            </p:cNvPr>
            <p:cNvSpPr/>
            <p:nvPr/>
          </p:nvSpPr>
          <p:spPr>
            <a:xfrm>
              <a:off x="6219053" y="3665989"/>
              <a:ext cx="2558642" cy="1174458"/>
            </a:xfrm>
            <a:prstGeom prst="rightArrow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대여서비스 이용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120C0B31-BBD2-4883-9DC9-09327F48DE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042242"/>
            <a:ext cx="3993502" cy="328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52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189826" y="353535"/>
            <a:ext cx="4524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4. 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수익모델과 자금 소요 및 조달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D911F7B-02BB-4356-8AEE-7C8288AB5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4600552"/>
              </p:ext>
            </p:extLst>
          </p:nvPr>
        </p:nvGraphicFramePr>
        <p:xfrm>
          <a:off x="1364260" y="1900241"/>
          <a:ext cx="9463481" cy="28803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4493">
                  <a:extLst>
                    <a:ext uri="{9D8B030D-6E8A-4147-A177-3AD203B41FA5}">
                      <a16:colId xmlns:a16="http://schemas.microsoft.com/office/drawing/2014/main" val="4226261005"/>
                    </a:ext>
                  </a:extLst>
                </a:gridCol>
                <a:gridCol w="1577247">
                  <a:extLst>
                    <a:ext uri="{9D8B030D-6E8A-4147-A177-3AD203B41FA5}">
                      <a16:colId xmlns:a16="http://schemas.microsoft.com/office/drawing/2014/main" val="3683980347"/>
                    </a:ext>
                  </a:extLst>
                </a:gridCol>
                <a:gridCol w="1577247">
                  <a:extLst>
                    <a:ext uri="{9D8B030D-6E8A-4147-A177-3AD203B41FA5}">
                      <a16:colId xmlns:a16="http://schemas.microsoft.com/office/drawing/2014/main" val="2352330664"/>
                    </a:ext>
                  </a:extLst>
                </a:gridCol>
                <a:gridCol w="1577247">
                  <a:extLst>
                    <a:ext uri="{9D8B030D-6E8A-4147-A177-3AD203B41FA5}">
                      <a16:colId xmlns:a16="http://schemas.microsoft.com/office/drawing/2014/main" val="1156586297"/>
                    </a:ext>
                  </a:extLst>
                </a:gridCol>
                <a:gridCol w="1577247">
                  <a:extLst>
                    <a:ext uri="{9D8B030D-6E8A-4147-A177-3AD203B41FA5}">
                      <a16:colId xmlns:a16="http://schemas.microsoft.com/office/drawing/2014/main" val="257757053"/>
                    </a:ext>
                  </a:extLst>
                </a:gridCol>
              </a:tblGrid>
              <a:tr h="39922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소요자금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조달계획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158213"/>
                  </a:ext>
                </a:extLst>
              </a:tr>
              <a:tr h="399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금액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조달방법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금액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0129968"/>
                  </a:ext>
                </a:extLst>
              </a:tr>
              <a:tr h="3200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건물 </a:t>
                      </a:r>
                      <a:r>
                        <a:rPr lang="ko-KR" altLang="en-US" sz="1000" dirty="0" err="1"/>
                        <a:t>임대비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altLang="ko-KR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예비 기술 청년창업자 육성사업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2019</a:t>
                      </a:r>
                      <a:r>
                        <a:rPr lang="ko-KR" altLang="en-US" sz="1000" dirty="0"/>
                        <a:t>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25000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094016"/>
                  </a:ext>
                </a:extLst>
              </a:tr>
              <a:tr h="3200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서버 임대료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altLang="ko-KR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/>
                        <a:t>CrowdNet</a:t>
                      </a:r>
                      <a:r>
                        <a:rPr lang="en-US" altLang="ko-KR" sz="1000" dirty="0"/>
                        <a:t> 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/>
                        <a:t>크라우드</a:t>
                      </a:r>
                      <a:r>
                        <a:rPr lang="ko-KR" altLang="en-US" sz="1000" dirty="0"/>
                        <a:t> </a:t>
                      </a:r>
                      <a:r>
                        <a:rPr lang="ko-KR" altLang="en-US" sz="1000" dirty="0" err="1"/>
                        <a:t>펀딩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altLang="ko-KR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338433"/>
                  </a:ext>
                </a:extLst>
              </a:tr>
              <a:tr h="3200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공과금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altLang="ko-KR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/>
                        <a:t>와디즈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/>
                        <a:t>크라우드</a:t>
                      </a:r>
                      <a:r>
                        <a:rPr lang="ko-KR" altLang="en-US" sz="1000" dirty="0"/>
                        <a:t> </a:t>
                      </a:r>
                      <a:r>
                        <a:rPr lang="ko-KR" altLang="en-US" sz="1000" dirty="0" err="1"/>
                        <a:t>펀딩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17000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9053579"/>
                  </a:ext>
                </a:extLst>
              </a:tr>
              <a:tr h="3200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마케팅비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altLang="ko-KR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661497"/>
                  </a:ext>
                </a:extLst>
              </a:tr>
              <a:tr h="3262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외주 생산비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altLang="ko-KR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115806"/>
                  </a:ext>
                </a:extLst>
              </a:tr>
              <a:tr h="399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합계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ase" latinLnBrk="0"/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59,050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077251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156D26A-596A-474E-B07D-E53B78F9A52B}"/>
              </a:ext>
            </a:extLst>
          </p:cNvPr>
          <p:cNvSpPr txBox="1"/>
          <p:nvPr/>
        </p:nvSpPr>
        <p:spPr>
          <a:xfrm>
            <a:off x="410362" y="961598"/>
            <a:ext cx="20972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6</a:t>
            </a:r>
            <a:r>
              <a:rPr lang="ko-KR" altLang="en-US" sz="1600" b="1"/>
              <a:t>개월 </a:t>
            </a:r>
            <a:r>
              <a:rPr lang="ko-KR" altLang="en-US" sz="1600" b="1" dirty="0"/>
              <a:t>자금 조달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92B82C-5525-439D-85BA-76CB3C3EE7F0}"/>
              </a:ext>
            </a:extLst>
          </p:cNvPr>
          <p:cNvSpPr txBox="1"/>
          <p:nvPr/>
        </p:nvSpPr>
        <p:spPr>
          <a:xfrm>
            <a:off x="10070286" y="1665349"/>
            <a:ext cx="75745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단위 </a:t>
            </a:r>
            <a:r>
              <a:rPr lang="en-US" altLang="ko-KR" sz="900" dirty="0"/>
              <a:t>: </a:t>
            </a:r>
            <a:r>
              <a:rPr lang="ko-KR" altLang="en-US" sz="900" dirty="0"/>
              <a:t>천원</a:t>
            </a:r>
          </a:p>
        </p:txBody>
      </p:sp>
    </p:spTree>
    <p:extLst>
      <p:ext uri="{BB962C8B-B14F-4D97-AF65-F5344CB8AC3E}">
        <p14:creationId xmlns:p14="http://schemas.microsoft.com/office/powerpoint/2010/main" val="403570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189826" y="353535"/>
            <a:ext cx="2161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5. </a:t>
            </a:r>
            <a:r>
              <a:rPr lang="ko-KR" altLang="en-US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팀소개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3F3F3F"/>
              </a:solidFill>
              <a:cs typeface="Arial" panose="020B06040202020202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3AE5E47-CA17-4AF8-AB26-25D541A24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848" y="1462869"/>
            <a:ext cx="4840644" cy="39322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F7AA24-5382-4A20-B2E4-6066FD30A7A3}"/>
              </a:ext>
            </a:extLst>
          </p:cNvPr>
          <p:cNvSpPr txBox="1"/>
          <p:nvPr/>
        </p:nvSpPr>
        <p:spPr>
          <a:xfrm>
            <a:off x="738909" y="887965"/>
            <a:ext cx="16810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조직도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E3D47D-CA9A-4C4C-B434-1AAEF668D809}"/>
              </a:ext>
            </a:extLst>
          </p:cNvPr>
          <p:cNvSpPr txBox="1"/>
          <p:nvPr/>
        </p:nvSpPr>
        <p:spPr>
          <a:xfrm>
            <a:off x="5948492" y="886156"/>
            <a:ext cx="11453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팀 역량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32FC907-0347-42B8-A5A8-3E00F23490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831927"/>
              </p:ext>
            </p:extLst>
          </p:nvPr>
        </p:nvGraphicFramePr>
        <p:xfrm>
          <a:off x="5948493" y="1743634"/>
          <a:ext cx="6243507" cy="345507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4734">
                  <a:extLst>
                    <a:ext uri="{9D8B030D-6E8A-4147-A177-3AD203B41FA5}">
                      <a16:colId xmlns:a16="http://schemas.microsoft.com/office/drawing/2014/main" val="1463535033"/>
                    </a:ext>
                  </a:extLst>
                </a:gridCol>
                <a:gridCol w="571318">
                  <a:extLst>
                    <a:ext uri="{9D8B030D-6E8A-4147-A177-3AD203B41FA5}">
                      <a16:colId xmlns:a16="http://schemas.microsoft.com/office/drawing/2014/main" val="2891258730"/>
                    </a:ext>
                  </a:extLst>
                </a:gridCol>
                <a:gridCol w="2856286">
                  <a:extLst>
                    <a:ext uri="{9D8B030D-6E8A-4147-A177-3AD203B41FA5}">
                      <a16:colId xmlns:a16="http://schemas.microsoft.com/office/drawing/2014/main" val="3472159222"/>
                    </a:ext>
                  </a:extLst>
                </a:gridCol>
                <a:gridCol w="2081169">
                  <a:extLst>
                    <a:ext uri="{9D8B030D-6E8A-4147-A177-3AD203B41FA5}">
                      <a16:colId xmlns:a16="http://schemas.microsoft.com/office/drawing/2014/main" val="17209653"/>
                    </a:ext>
                  </a:extLst>
                </a:gridCol>
              </a:tblGrid>
              <a:tr h="51130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+mj-lt"/>
                        </a:rPr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+mj-lt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+mj-lt"/>
                        </a:rPr>
                        <a:t>경력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+mj-lt"/>
                        </a:rPr>
                        <a:t>역량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611578"/>
                  </a:ext>
                </a:extLst>
              </a:tr>
              <a:tr h="5014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이상우</a:t>
                      </a:r>
                      <a:endParaRPr lang="ko-KR" altLang="en-US" sz="1100" b="1" dirty="0"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팀장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한림대학교 컴퓨터공학과 재학</a:t>
                      </a:r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다수 로봇 대회 출전 및 </a:t>
                      </a:r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WRO 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국가대표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C, JAVA, Lab View</a:t>
                      </a: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 프로그래밍 가능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736764"/>
                  </a:ext>
                </a:extLst>
              </a:tr>
              <a:tr h="6132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김기태</a:t>
                      </a:r>
                      <a:endParaRPr lang="ko-KR" altLang="en-US" sz="1100" b="1" dirty="0"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컴퓨터공학과 재학</a:t>
                      </a:r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네트워크 관리사 자격증 소지</a:t>
                      </a:r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</a:t>
                      </a:r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프로그램 개발 동아리 활동</a:t>
                      </a:r>
                      <a:r>
                        <a:rPr lang="en-US" altLang="ko-KR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, </a:t>
                      </a: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안드로이드 프로그램 제작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4266159"/>
                  </a:ext>
                </a:extLst>
              </a:tr>
              <a:tr h="39356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정서윤</a:t>
                      </a:r>
                      <a:endParaRPr lang="ko-KR" altLang="en-US" sz="1100" b="1" dirty="0"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기획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경영학과 재학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rgbClr val="FF0000"/>
                        </a:solidFill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008636"/>
                  </a:ext>
                </a:extLst>
              </a:tr>
              <a:tr h="4717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0" dirty="0" err="1"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이다빈</a:t>
                      </a:r>
                      <a:endParaRPr lang="ko-KR" altLang="en-US" sz="1100" b="0" dirty="0"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금융재무학과 재학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0" i="0" kern="1200" dirty="0">
                          <a:solidFill>
                            <a:schemeClr val="dk1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  <a:cs typeface="+mn-cs"/>
                        </a:rPr>
                        <a:t>고령 친화 관련 창업동아리에서 활동 경험</a:t>
                      </a:r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377518"/>
                  </a:ext>
                </a:extLst>
              </a:tr>
              <a:tr h="3694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0" dirty="0"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곽민정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기획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법학과 재학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388470"/>
                  </a:ext>
                </a:extLst>
              </a:tr>
              <a:tr h="51001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0" dirty="0" err="1"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우건희</a:t>
                      </a:r>
                      <a:endParaRPr lang="ko-KR" altLang="en-US" sz="1100" b="0" dirty="0"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컴퓨터공학과 재학</a:t>
                      </a:r>
                    </a:p>
                    <a:p>
                      <a:pPr latinLnBrk="1"/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>
                          <a:solidFill>
                            <a:schemeClr val="dk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+mn-cs"/>
                        </a:rPr>
                        <a:t>프로그램 개발 동아리 활동</a:t>
                      </a:r>
                      <a:r>
                        <a:rPr lang="en-US" altLang="ko-KR" sz="1100" kern="1200">
                          <a:solidFill>
                            <a:schemeClr val="dk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+mn-cs"/>
                        </a:rPr>
                        <a:t>, C, JAVA </a:t>
                      </a:r>
                      <a:r>
                        <a:rPr lang="ko-KR" altLang="en-US" sz="1100" kern="1200">
                          <a:solidFill>
                            <a:schemeClr val="dk1"/>
                          </a:solidFill>
                          <a:latin typeface="굴림" panose="020B0600000101010101" pitchFamily="50" charset="-127"/>
                          <a:ea typeface="굴림" panose="020B0600000101010101" pitchFamily="50" charset="-127"/>
                          <a:cs typeface="+mn-cs"/>
                        </a:rPr>
                        <a:t>프로그래밍 가능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420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9770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189826" y="353535"/>
            <a:ext cx="2161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5. </a:t>
            </a:r>
            <a:r>
              <a:rPr lang="ko-KR" altLang="en-US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팀소개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3F3F3F"/>
              </a:solidFill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B018E1-044A-4CF6-9039-BEEBEADCF02C}"/>
              </a:ext>
            </a:extLst>
          </p:cNvPr>
          <p:cNvSpPr txBox="1"/>
          <p:nvPr/>
        </p:nvSpPr>
        <p:spPr>
          <a:xfrm>
            <a:off x="616635" y="768857"/>
            <a:ext cx="1734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/>
              <a:t>왜 우리인가</a:t>
            </a:r>
            <a:r>
              <a:rPr lang="en-US" altLang="ko-KR" sz="1600" b="1" dirty="0"/>
              <a:t>?</a:t>
            </a:r>
            <a:endParaRPr lang="ko-KR" altLang="en-US" sz="1600" b="1" dirty="0"/>
          </a:p>
        </p:txBody>
      </p:sp>
      <p:pic>
        <p:nvPicPr>
          <p:cNvPr id="12289" name="_x534205104" descr="EMB000014b8128a">
            <a:extLst>
              <a:ext uri="{FF2B5EF4-FFF2-40B4-BE49-F238E27FC236}">
                <a16:creationId xmlns:a16="http://schemas.microsoft.com/office/drawing/2014/main" id="{17A38326-1411-41CC-9EAD-9827275CD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941" y="1508675"/>
            <a:ext cx="3648306" cy="5155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CB7119-789C-43E6-8367-11E9277CEFF4}"/>
              </a:ext>
            </a:extLst>
          </p:cNvPr>
          <p:cNvSpPr txBox="1"/>
          <p:nvPr/>
        </p:nvSpPr>
        <p:spPr>
          <a:xfrm>
            <a:off x="2436756" y="1120589"/>
            <a:ext cx="16146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/>
              <a:t>특허 </a:t>
            </a:r>
            <a:r>
              <a:rPr lang="ko-KR" altLang="en-US" sz="1400" b="1" dirty="0" err="1"/>
              <a:t>출원중</a:t>
            </a:r>
            <a:endParaRPr lang="ko-KR" altLang="en-US" sz="1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E9320D-18AC-4D68-9C3E-EB4C2C5D041B}"/>
              </a:ext>
            </a:extLst>
          </p:cNvPr>
          <p:cNvSpPr txBox="1"/>
          <p:nvPr/>
        </p:nvSpPr>
        <p:spPr>
          <a:xfrm>
            <a:off x="7785218" y="1090717"/>
            <a:ext cx="1862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개발할 능력</a:t>
            </a:r>
          </a:p>
        </p:txBody>
      </p:sp>
      <p:pic>
        <p:nvPicPr>
          <p:cNvPr id="12293" name="_x534210072" descr="EMB000014b81292">
            <a:extLst>
              <a:ext uri="{FF2B5EF4-FFF2-40B4-BE49-F238E27FC236}">
                <a16:creationId xmlns:a16="http://schemas.microsoft.com/office/drawing/2014/main" id="{78C64FFB-0AC0-40DE-BFA7-0954B9C1DB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794048" y="1598885"/>
            <a:ext cx="3845323" cy="4975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12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91848" y="386622"/>
            <a:ext cx="20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</a:t>
            </a:r>
            <a:r>
              <a:rPr lang="ko-KR" altLang="en-US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향후 계획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A08E19A-CB6C-4D6F-94BD-A4DA5DE7AD0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465" y="1972947"/>
            <a:ext cx="5225143" cy="348255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D9E7835-15F2-4E77-8EE5-4BF0919103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652" y="1972947"/>
            <a:ext cx="5316883" cy="34825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C0175CE-98E4-4785-B5DF-FE774D73A44C}"/>
              </a:ext>
            </a:extLst>
          </p:cNvPr>
          <p:cNvSpPr txBox="1"/>
          <p:nvPr/>
        </p:nvSpPr>
        <p:spPr>
          <a:xfrm>
            <a:off x="2123847" y="1402495"/>
            <a:ext cx="22719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휠체어 보험과 협약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8BC53E-B3C7-410C-99CB-30582D478A85}"/>
              </a:ext>
            </a:extLst>
          </p:cNvPr>
          <p:cNvSpPr txBox="1"/>
          <p:nvPr/>
        </p:nvSpPr>
        <p:spPr>
          <a:xfrm>
            <a:off x="8070047" y="1402495"/>
            <a:ext cx="19981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자전거 키트 진행</a:t>
            </a:r>
          </a:p>
        </p:txBody>
      </p:sp>
    </p:spTree>
    <p:extLst>
      <p:ext uri="{BB962C8B-B14F-4D97-AF65-F5344CB8AC3E}">
        <p14:creationId xmlns:p14="http://schemas.microsoft.com/office/powerpoint/2010/main" val="3871413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관련 이미지">
            <a:hlinkClick r:id="rId4"/>
            <a:extLst>
              <a:ext uri="{FF2B5EF4-FFF2-40B4-BE49-F238E27FC236}">
                <a16:creationId xmlns:a16="http://schemas.microsoft.com/office/drawing/2014/main" id="{D32DDA55-3435-44F5-A1D1-BA405BDDD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2191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 descr="실외, 건물, 대지, 사람이(가) 표시된 사진&#10;&#10;매우 높은 신뢰도로 생성된 설명">
            <a:extLst>
              <a:ext uri="{FF2B5EF4-FFF2-40B4-BE49-F238E27FC236}">
                <a16:creationId xmlns:a16="http://schemas.microsoft.com/office/drawing/2014/main" id="{627509DE-CFF7-4C9F-84A2-7A1B578472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-4442" y="2496214"/>
            <a:ext cx="12196441" cy="1628800"/>
          </a:xfrm>
          <a:prstGeom prst="rect">
            <a:avLst/>
          </a:prstGeom>
          <a:solidFill>
            <a:schemeClr val="tx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723139" y="2841863"/>
            <a:ext cx="47457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cs typeface="Arial" panose="020B0604020202020204" pitchFamily="34" charset="0"/>
              </a:rPr>
              <a:t>THANK YOU</a:t>
            </a:r>
            <a:endParaRPr lang="ko-KR" altLang="en-US" sz="6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FA95348-ACDF-4CD5-8ED5-B3CD68FD917B}"/>
              </a:ext>
            </a:extLst>
          </p:cNvPr>
          <p:cNvSpPr/>
          <p:nvPr/>
        </p:nvSpPr>
        <p:spPr>
          <a:xfrm>
            <a:off x="785091" y="267856"/>
            <a:ext cx="489527" cy="1043708"/>
          </a:xfrm>
          <a:prstGeom prst="rect">
            <a:avLst/>
          </a:prstGeom>
          <a:solidFill>
            <a:srgbClr val="2C5E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C6BEC68-4773-44D1-854F-B985E54D2C26}"/>
              </a:ext>
            </a:extLst>
          </p:cNvPr>
          <p:cNvSpPr/>
          <p:nvPr/>
        </p:nvSpPr>
        <p:spPr>
          <a:xfrm>
            <a:off x="1274618" y="267856"/>
            <a:ext cx="1072823" cy="1043708"/>
          </a:xfrm>
          <a:prstGeom prst="rect">
            <a:avLst/>
          </a:prstGeom>
          <a:solidFill>
            <a:srgbClr val="4489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AD938C7-579D-4470-BC8D-C83105A7FF0F}"/>
              </a:ext>
            </a:extLst>
          </p:cNvPr>
          <p:cNvSpPr/>
          <p:nvPr/>
        </p:nvSpPr>
        <p:spPr>
          <a:xfrm>
            <a:off x="897623" y="5939407"/>
            <a:ext cx="2256638" cy="3187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팀 </a:t>
            </a:r>
            <a:r>
              <a:rPr lang="en-US" altLang="ko-KR" dirty="0"/>
              <a:t>: </a:t>
            </a:r>
            <a:r>
              <a:rPr lang="ko-KR" altLang="en-US" dirty="0" err="1"/>
              <a:t>닥터윌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218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7067603" y="709156"/>
            <a:ext cx="2698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cs typeface="Arial" panose="020B0604020202020204" pitchFamily="34" charset="0"/>
              </a:rPr>
              <a:t>INDEX CONTENT</a:t>
            </a:r>
            <a:endParaRPr lang="ko-KR" altLang="en-US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25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6096000" y="1273682"/>
            <a:ext cx="4322980" cy="0"/>
          </a:xfrm>
          <a:prstGeom prst="line">
            <a:avLst/>
          </a:prstGeom>
          <a:ln w="508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-116114" y="0"/>
            <a:ext cx="6212114" cy="6858000"/>
          </a:xfrm>
          <a:prstGeom prst="rect">
            <a:avLst/>
          </a:prstGeom>
          <a:blipFill dpi="0" rotWithShape="1">
            <a:blip r:embed="rId3">
              <a:alphaModFix amt="41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DB60F3-A606-4E40-8DE4-41DB9463BF6E}"/>
              </a:ext>
            </a:extLst>
          </p:cNvPr>
          <p:cNvSpPr txBox="1"/>
          <p:nvPr/>
        </p:nvSpPr>
        <p:spPr>
          <a:xfrm>
            <a:off x="6753138" y="1686187"/>
            <a:ext cx="36658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창업 배경</a:t>
            </a:r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아이템 소개</a:t>
            </a:r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시장 분석</a:t>
            </a:r>
          </a:p>
          <a:p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/>
              <a:t>수익 모델과 자금 소요 및 조달</a:t>
            </a:r>
          </a:p>
          <a:p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/>
              <a:t>팀 소개</a:t>
            </a:r>
          </a:p>
          <a:p>
            <a:endParaRPr lang="en-US" altLang="ko-KR" dirty="0"/>
          </a:p>
          <a:p>
            <a:r>
              <a:rPr lang="en-US" altLang="ko-KR" dirty="0"/>
              <a:t>6. </a:t>
            </a:r>
            <a:r>
              <a:rPr lang="ko-KR" altLang="en-US" dirty="0"/>
              <a:t>향후 계획</a:t>
            </a: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0612C99-E442-4EF0-9638-627630EDE1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2094"/>
          <a:stretch/>
        </p:blipFill>
        <p:spPr>
          <a:xfrm>
            <a:off x="-116114" y="0"/>
            <a:ext cx="6212114" cy="685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69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_x361383864" descr="EMB000014b81239">
            <a:extLst>
              <a:ext uri="{FF2B5EF4-FFF2-40B4-BE49-F238E27FC236}">
                <a16:creationId xmlns:a16="http://schemas.microsoft.com/office/drawing/2014/main" id="{D27A4F76-204E-40AE-9D11-779E0CEDF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60" t="45248" r="54514" b="17473"/>
          <a:stretch>
            <a:fillRect/>
          </a:stretch>
        </p:blipFill>
        <p:spPr bwMode="auto">
          <a:xfrm>
            <a:off x="484632" y="2029002"/>
            <a:ext cx="5482059" cy="2799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_x265330504" descr="EMB000014b81237">
            <a:extLst>
              <a:ext uri="{FF2B5EF4-FFF2-40B4-BE49-F238E27FC236}">
                <a16:creationId xmlns:a16="http://schemas.microsoft.com/office/drawing/2014/main" id="{4BAA485D-7C07-4548-9CE6-2F29D1EDA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" b="3333"/>
          <a:stretch>
            <a:fillRect/>
          </a:stretch>
        </p:blipFill>
        <p:spPr bwMode="auto">
          <a:xfrm>
            <a:off x="6510229" y="2029002"/>
            <a:ext cx="5466400" cy="2799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264471" y="386646"/>
            <a:ext cx="18593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1. 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창업 배경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A8559-90FB-473D-A4D4-22778DF813F2}"/>
              </a:ext>
            </a:extLst>
          </p:cNvPr>
          <p:cNvSpPr txBox="1"/>
          <p:nvPr/>
        </p:nvSpPr>
        <p:spPr>
          <a:xfrm>
            <a:off x="484632" y="1383508"/>
            <a:ext cx="3779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실버층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인구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9045E9-0B30-4CD5-89E5-522DB648E5F7}"/>
              </a:ext>
            </a:extLst>
          </p:cNvPr>
          <p:cNvSpPr txBox="1"/>
          <p:nvPr/>
        </p:nvSpPr>
        <p:spPr>
          <a:xfrm>
            <a:off x="6510229" y="1383508"/>
            <a:ext cx="2239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장애인 인구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38282D-E558-4AA5-B888-4B1742C98BAC}"/>
              </a:ext>
            </a:extLst>
          </p:cNvPr>
          <p:cNvSpPr txBox="1"/>
          <p:nvPr/>
        </p:nvSpPr>
        <p:spPr>
          <a:xfrm>
            <a:off x="11020284" y="4659721"/>
            <a:ext cx="95634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(</a:t>
            </a:r>
            <a:r>
              <a:rPr lang="ko-KR" altLang="en-US" sz="600" dirty="0"/>
              <a:t>출처 </a:t>
            </a:r>
            <a:r>
              <a:rPr lang="en-US" altLang="ko-KR" sz="600" dirty="0"/>
              <a:t>: </a:t>
            </a:r>
            <a:r>
              <a:rPr lang="ko-KR" altLang="en-US" sz="600" dirty="0" err="1"/>
              <a:t>국가통계포털</a:t>
            </a:r>
            <a:r>
              <a:rPr lang="ko-KR" altLang="en-US" sz="600" dirty="0"/>
              <a:t> </a:t>
            </a:r>
            <a:r>
              <a:rPr lang="en-US" altLang="ko-KR" sz="600" dirty="0"/>
              <a:t>)</a:t>
            </a:r>
            <a:endParaRPr lang="ko-KR" altLang="en-US" sz="600" dirty="0"/>
          </a:p>
        </p:txBody>
      </p:sp>
    </p:spTree>
    <p:extLst>
      <p:ext uri="{BB962C8B-B14F-4D97-AF65-F5344CB8AC3E}">
        <p14:creationId xmlns:p14="http://schemas.microsoft.com/office/powerpoint/2010/main" val="181107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264471" y="386646"/>
            <a:ext cx="18593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1. 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창업 배경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FD10F2D-C4B1-41EF-AF5E-BD2D917817C7}"/>
              </a:ext>
            </a:extLst>
          </p:cNvPr>
          <p:cNvGrpSpPr/>
          <p:nvPr/>
        </p:nvGrpSpPr>
        <p:grpSpPr>
          <a:xfrm>
            <a:off x="821519" y="1425354"/>
            <a:ext cx="7162759" cy="4166786"/>
            <a:chOff x="2011269" y="3870423"/>
            <a:chExt cx="5042024" cy="2877937"/>
          </a:xfrm>
        </p:grpSpPr>
        <p:graphicFrame>
          <p:nvGraphicFramePr>
            <p:cNvPr id="11" name="차트 10">
              <a:extLst>
                <a:ext uri="{FF2B5EF4-FFF2-40B4-BE49-F238E27FC236}">
                  <a16:creationId xmlns:a16="http://schemas.microsoft.com/office/drawing/2014/main" id="{A7933B8F-F8C7-4EA7-ADDB-842AD872107E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416846161"/>
                </p:ext>
              </p:extLst>
            </p:nvPr>
          </p:nvGraphicFramePr>
          <p:xfrm>
            <a:off x="2011269" y="3870423"/>
            <a:ext cx="4572000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EC94DC-4BD3-4AB6-A3B7-81491C6B1BBC}"/>
                </a:ext>
              </a:extLst>
            </p:cNvPr>
            <p:cNvSpPr txBox="1"/>
            <p:nvPr/>
          </p:nvSpPr>
          <p:spPr>
            <a:xfrm>
              <a:off x="5037218" y="6517528"/>
              <a:ext cx="201607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/>
                <a:t>출처 </a:t>
              </a:r>
              <a:r>
                <a:rPr lang="en-US" altLang="ko-KR" sz="900" dirty="0"/>
                <a:t>: </a:t>
              </a:r>
              <a:r>
                <a:rPr lang="ko-KR" altLang="en-US" sz="900" dirty="0"/>
                <a:t>한국교통장애인협회</a:t>
              </a:r>
              <a:r>
                <a:rPr lang="en-US" altLang="ko-KR" sz="900" dirty="0"/>
                <a:t>(2015</a:t>
              </a:r>
              <a:r>
                <a:rPr lang="ko-KR" altLang="en-US" sz="900" dirty="0"/>
                <a:t>년</a:t>
              </a:r>
              <a:r>
                <a:rPr lang="en-US" altLang="ko-KR" sz="900" dirty="0"/>
                <a:t>)</a:t>
              </a:r>
              <a:endParaRPr lang="ko-KR" altLang="en-US" sz="9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8D7FA9E-2A6A-4E16-8A31-E845B88CCCB9}"/>
                </a:ext>
              </a:extLst>
            </p:cNvPr>
            <p:cNvSpPr txBox="1"/>
            <p:nvPr/>
          </p:nvSpPr>
          <p:spPr>
            <a:xfrm>
              <a:off x="5536735" y="3889744"/>
              <a:ext cx="10170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단위 </a:t>
              </a:r>
              <a:r>
                <a:rPr lang="en-US" altLang="ko-KR" sz="1000" dirty="0"/>
                <a:t>: </a:t>
              </a:r>
              <a:r>
                <a:rPr lang="ko-KR" altLang="en-US" sz="1000" dirty="0"/>
                <a:t>일만 건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1752E4A-BCD3-46C3-BD7B-576A8597CC44}"/>
              </a:ext>
            </a:extLst>
          </p:cNvPr>
          <p:cNvSpPr txBox="1"/>
          <p:nvPr/>
        </p:nvSpPr>
        <p:spPr>
          <a:xfrm>
            <a:off x="7984278" y="4391820"/>
            <a:ext cx="3186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휠체어 이용자가 많아 지는 것과 비례하여 </a:t>
            </a:r>
            <a:r>
              <a:rPr lang="ko-KR" altLang="en-US" sz="2400" dirty="0">
                <a:solidFill>
                  <a:srgbClr val="FF0000"/>
                </a:solidFill>
              </a:rPr>
              <a:t>사고</a:t>
            </a:r>
            <a:r>
              <a:rPr lang="ko-KR" altLang="en-US" sz="2400" dirty="0"/>
              <a:t>도 늘어나고 있음</a:t>
            </a:r>
          </a:p>
        </p:txBody>
      </p:sp>
      <p:pic>
        <p:nvPicPr>
          <p:cNvPr id="15" name="그림 14" descr="사람, 실외, 건물, 잔디이(가) 표시된 사진&#10;&#10;매우 높은 신뢰도로 생성된 설명">
            <a:extLst>
              <a:ext uri="{FF2B5EF4-FFF2-40B4-BE49-F238E27FC236}">
                <a16:creationId xmlns:a16="http://schemas.microsoft.com/office/drawing/2014/main" id="{78877890-1CB7-49D0-8978-A618746DE8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189" y="1040009"/>
            <a:ext cx="4276725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94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264471" y="386646"/>
            <a:ext cx="18593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1. 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창업 배경</a:t>
            </a:r>
          </a:p>
        </p:txBody>
      </p:sp>
      <p:pic>
        <p:nvPicPr>
          <p:cNvPr id="1026" name="_x534195672" descr="EMB000014b81246">
            <a:extLst>
              <a:ext uri="{FF2B5EF4-FFF2-40B4-BE49-F238E27FC236}">
                <a16:creationId xmlns:a16="http://schemas.microsoft.com/office/drawing/2014/main" id="{7CAE6CDC-0C5C-4F5D-BEBC-A48AA1168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410" y="983094"/>
            <a:ext cx="5886334" cy="321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_x534198480" descr="EMB000014b81247">
            <a:extLst>
              <a:ext uri="{FF2B5EF4-FFF2-40B4-BE49-F238E27FC236}">
                <a16:creationId xmlns:a16="http://schemas.microsoft.com/office/drawing/2014/main" id="{439A53FC-41BB-42FD-9D83-8D03B4252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6291" y="3194015"/>
            <a:ext cx="5305486" cy="329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0052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80A43B-5EDF-44D7-865B-3DECAE7EA31C}"/>
              </a:ext>
            </a:extLst>
          </p:cNvPr>
          <p:cNvSpPr/>
          <p:nvPr/>
        </p:nvSpPr>
        <p:spPr>
          <a:xfrm>
            <a:off x="-16819" y="402851"/>
            <a:ext cx="16962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2. </a:t>
            </a:r>
            <a:r>
              <a:rPr lang="ko-KR" altLang="en-US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아이템 소개</a:t>
            </a:r>
          </a:p>
        </p:txBody>
      </p:sp>
      <p:pic>
        <p:nvPicPr>
          <p:cNvPr id="11" name="그림 10" descr="앉아있는, 접시, 식탁용기구이(가) 표시된 사진&#10;&#10;높은 신뢰도로 생성된 설명">
            <a:extLst>
              <a:ext uri="{FF2B5EF4-FFF2-40B4-BE49-F238E27FC236}">
                <a16:creationId xmlns:a16="http://schemas.microsoft.com/office/drawing/2014/main" id="{019E4860-114D-4AB3-A702-1EE36DE1A8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51772" y="1457127"/>
            <a:ext cx="1683141" cy="1395131"/>
          </a:xfrm>
          <a:prstGeom prst="rect">
            <a:avLst/>
          </a:prstGeom>
        </p:spPr>
      </p:pic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1C69A363-590E-4A43-96AF-9C39D283BCD9}"/>
              </a:ext>
            </a:extLst>
          </p:cNvPr>
          <p:cNvSpPr/>
          <p:nvPr/>
        </p:nvSpPr>
        <p:spPr>
          <a:xfrm rot="6552340">
            <a:off x="3147273" y="1947645"/>
            <a:ext cx="201336" cy="1166070"/>
          </a:xfrm>
          <a:prstGeom prst="downArrow">
            <a:avLst>
              <a:gd name="adj1" fmla="val 42016"/>
              <a:gd name="adj2" fmla="val 17083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D64A3D2-61B3-44B3-8DD8-78B3B143388D}"/>
              </a:ext>
            </a:extLst>
          </p:cNvPr>
          <p:cNvGrpSpPr/>
          <p:nvPr/>
        </p:nvGrpSpPr>
        <p:grpSpPr>
          <a:xfrm>
            <a:off x="3263269" y="1216405"/>
            <a:ext cx="4783347" cy="5109059"/>
            <a:chOff x="3691107" y="1107348"/>
            <a:chExt cx="4783347" cy="510905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EBC23A17-D0D4-475E-9F22-D55351FCC0FA}"/>
                </a:ext>
              </a:extLst>
            </p:cNvPr>
            <p:cNvSpPr/>
            <p:nvPr/>
          </p:nvSpPr>
          <p:spPr>
            <a:xfrm>
              <a:off x="4420999" y="2952924"/>
              <a:ext cx="1426127" cy="104862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atin typeface="+mn-ea"/>
                </a:rPr>
                <a:t>IOT </a:t>
              </a:r>
            </a:p>
            <a:p>
              <a:pPr algn="ctr"/>
              <a:r>
                <a:rPr lang="en-US" altLang="ko-KR" sz="2000" b="1" dirty="0">
                  <a:latin typeface="+mn-ea"/>
                </a:rPr>
                <a:t>KIT</a:t>
              </a:r>
              <a:endParaRPr lang="ko-KR" altLang="en-US" sz="2000" b="1" dirty="0">
                <a:latin typeface="+mn-ea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24C62E2C-58B2-47F9-A8E7-81D7B6D150C3}"/>
                </a:ext>
              </a:extLst>
            </p:cNvPr>
            <p:cNvGrpSpPr/>
            <p:nvPr/>
          </p:nvGrpSpPr>
          <p:grpSpPr>
            <a:xfrm>
              <a:off x="3691107" y="1107348"/>
              <a:ext cx="4783347" cy="5109059"/>
              <a:chOff x="3665940" y="1098959"/>
              <a:chExt cx="4783347" cy="5109059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7244BDB8-FB76-4E4B-969E-1AA56CA6D778}"/>
                  </a:ext>
                </a:extLst>
              </p:cNvPr>
              <p:cNvGrpSpPr/>
              <p:nvPr/>
            </p:nvGrpSpPr>
            <p:grpSpPr>
              <a:xfrm>
                <a:off x="3665940" y="1098959"/>
                <a:ext cx="4783347" cy="5109059"/>
                <a:chOff x="897573" y="2759979"/>
                <a:chExt cx="3525347" cy="3765400"/>
              </a:xfrm>
            </p:grpSpPr>
            <p:sp>
              <p:nvSpPr>
                <p:cNvPr id="21" name="순서도: 처리 20">
                  <a:extLst>
                    <a:ext uri="{FF2B5EF4-FFF2-40B4-BE49-F238E27FC236}">
                      <a16:creationId xmlns:a16="http://schemas.microsoft.com/office/drawing/2014/main" id="{71EBA628-F6E9-4117-B1D4-D7A798C00D37}"/>
                    </a:ext>
                  </a:extLst>
                </p:cNvPr>
                <p:cNvSpPr/>
                <p:nvPr/>
              </p:nvSpPr>
              <p:spPr>
                <a:xfrm>
                  <a:off x="3531765" y="2759979"/>
                  <a:ext cx="738231" cy="167779"/>
                </a:xfrm>
                <a:prstGeom prst="flowChartProcess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" name="순서도: 처리 21">
                  <a:extLst>
                    <a:ext uri="{FF2B5EF4-FFF2-40B4-BE49-F238E27FC236}">
                      <a16:creationId xmlns:a16="http://schemas.microsoft.com/office/drawing/2014/main" id="{A65DC97A-3244-4D56-A468-3D584A7727A0}"/>
                    </a:ext>
                  </a:extLst>
                </p:cNvPr>
                <p:cNvSpPr/>
                <p:nvPr/>
              </p:nvSpPr>
              <p:spPr>
                <a:xfrm>
                  <a:off x="3523375" y="2785146"/>
                  <a:ext cx="134225" cy="2273417"/>
                </a:xfrm>
                <a:prstGeom prst="flowChartProcess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순서도: 처리 22">
                  <a:extLst>
                    <a:ext uri="{FF2B5EF4-FFF2-40B4-BE49-F238E27FC236}">
                      <a16:creationId xmlns:a16="http://schemas.microsoft.com/office/drawing/2014/main" id="{676BDCE5-DDCE-4651-BCC4-9E8C2227A591}"/>
                    </a:ext>
                  </a:extLst>
                </p:cNvPr>
                <p:cNvSpPr/>
                <p:nvPr/>
              </p:nvSpPr>
              <p:spPr>
                <a:xfrm>
                  <a:off x="1526796" y="3993160"/>
                  <a:ext cx="2105637" cy="142613"/>
                </a:xfrm>
                <a:prstGeom prst="flowChartProcess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" name="순서도: 처리 23">
                  <a:extLst>
                    <a:ext uri="{FF2B5EF4-FFF2-40B4-BE49-F238E27FC236}">
                      <a16:creationId xmlns:a16="http://schemas.microsoft.com/office/drawing/2014/main" id="{84E0BD96-CF84-427F-BE9F-FC8C38B0C93F}"/>
                    </a:ext>
                  </a:extLst>
                </p:cNvPr>
                <p:cNvSpPr/>
                <p:nvPr/>
              </p:nvSpPr>
              <p:spPr>
                <a:xfrm>
                  <a:off x="1417739" y="3989794"/>
                  <a:ext cx="159391" cy="1605053"/>
                </a:xfrm>
                <a:prstGeom prst="flowChartProcess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5" name="순서도: 처리 24">
                  <a:extLst>
                    <a:ext uri="{FF2B5EF4-FFF2-40B4-BE49-F238E27FC236}">
                      <a16:creationId xmlns:a16="http://schemas.microsoft.com/office/drawing/2014/main" id="{9357B3EE-EDED-4875-98E3-0F7CCEB17B24}"/>
                    </a:ext>
                  </a:extLst>
                </p:cNvPr>
                <p:cNvSpPr/>
                <p:nvPr/>
              </p:nvSpPr>
              <p:spPr>
                <a:xfrm>
                  <a:off x="1526796" y="4899170"/>
                  <a:ext cx="2130805" cy="159391"/>
                </a:xfrm>
                <a:prstGeom prst="flowChartProcess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B173DDF4-E360-4123-AF6E-4394CA03C4FE}"/>
                    </a:ext>
                  </a:extLst>
                </p:cNvPr>
                <p:cNvGrpSpPr/>
                <p:nvPr/>
              </p:nvGrpSpPr>
              <p:grpSpPr>
                <a:xfrm>
                  <a:off x="1960139" y="4153812"/>
                  <a:ext cx="2462781" cy="2371567"/>
                  <a:chOff x="1476464" y="4236442"/>
                  <a:chExt cx="2238892" cy="2155970"/>
                </a:xfrm>
              </p:grpSpPr>
              <p:sp>
                <p:nvSpPr>
                  <p:cNvPr id="30" name="타원 29">
                    <a:extLst>
                      <a:ext uri="{FF2B5EF4-FFF2-40B4-BE49-F238E27FC236}">
                        <a16:creationId xmlns:a16="http://schemas.microsoft.com/office/drawing/2014/main" id="{2254F243-664D-4D9B-AB7C-6B766F862354}"/>
                      </a:ext>
                    </a:extLst>
                  </p:cNvPr>
                  <p:cNvSpPr/>
                  <p:nvPr/>
                </p:nvSpPr>
                <p:spPr>
                  <a:xfrm>
                    <a:off x="1476464" y="4236442"/>
                    <a:ext cx="2238892" cy="215597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1" name="타원 30">
                    <a:extLst>
                      <a:ext uri="{FF2B5EF4-FFF2-40B4-BE49-F238E27FC236}">
                        <a16:creationId xmlns:a16="http://schemas.microsoft.com/office/drawing/2014/main" id="{B0875AB2-B1B9-4FB8-B170-399A6F5D9657}"/>
                      </a:ext>
                    </a:extLst>
                  </p:cNvPr>
                  <p:cNvSpPr/>
                  <p:nvPr/>
                </p:nvSpPr>
                <p:spPr>
                  <a:xfrm>
                    <a:off x="1677798" y="4391637"/>
                    <a:ext cx="1853967" cy="1858161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27" name="그룹 26">
                  <a:extLst>
                    <a:ext uri="{FF2B5EF4-FFF2-40B4-BE49-F238E27FC236}">
                      <a16:creationId xmlns:a16="http://schemas.microsoft.com/office/drawing/2014/main" id="{B14D0F34-FC16-4D4A-AB07-8A8678E9B0B8}"/>
                    </a:ext>
                  </a:extLst>
                </p:cNvPr>
                <p:cNvGrpSpPr/>
                <p:nvPr/>
              </p:nvGrpSpPr>
              <p:grpSpPr>
                <a:xfrm>
                  <a:off x="897573" y="5516665"/>
                  <a:ext cx="863189" cy="831221"/>
                  <a:chOff x="1476464" y="4236442"/>
                  <a:chExt cx="2238892" cy="2155970"/>
                </a:xfrm>
              </p:grpSpPr>
              <p:sp>
                <p:nvSpPr>
                  <p:cNvPr id="28" name="타원 27">
                    <a:extLst>
                      <a:ext uri="{FF2B5EF4-FFF2-40B4-BE49-F238E27FC236}">
                        <a16:creationId xmlns:a16="http://schemas.microsoft.com/office/drawing/2014/main" id="{74268795-FA0B-4236-AF1D-DBC48B6F515E}"/>
                      </a:ext>
                    </a:extLst>
                  </p:cNvPr>
                  <p:cNvSpPr/>
                  <p:nvPr/>
                </p:nvSpPr>
                <p:spPr>
                  <a:xfrm>
                    <a:off x="1476464" y="4236442"/>
                    <a:ext cx="2238892" cy="2155970"/>
                  </a:xfrm>
                  <a:prstGeom prst="ellipse">
                    <a:avLst/>
                  </a:prstGeom>
                  <a:solidFill>
                    <a:schemeClr val="tx1"/>
                  </a:solidFill>
                  <a:ln w="762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9" name="타원 28">
                    <a:extLst>
                      <a:ext uri="{FF2B5EF4-FFF2-40B4-BE49-F238E27FC236}">
                        <a16:creationId xmlns:a16="http://schemas.microsoft.com/office/drawing/2014/main" id="{DE582510-5685-40BC-AC0E-0523011B0617}"/>
                      </a:ext>
                    </a:extLst>
                  </p:cNvPr>
                  <p:cNvSpPr/>
                  <p:nvPr/>
                </p:nvSpPr>
                <p:spPr>
                  <a:xfrm>
                    <a:off x="1677798" y="4391637"/>
                    <a:ext cx="1853967" cy="1858161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sp>
            <p:nvSpPr>
              <p:cNvPr id="19" name="순서도: 처리 18">
                <a:extLst>
                  <a:ext uri="{FF2B5EF4-FFF2-40B4-BE49-F238E27FC236}">
                    <a16:creationId xmlns:a16="http://schemas.microsoft.com/office/drawing/2014/main" id="{893D3D47-5FB1-4F19-B56F-871BF107566A}"/>
                  </a:ext>
                </a:extLst>
              </p:cNvPr>
              <p:cNvSpPr/>
              <p:nvPr/>
            </p:nvSpPr>
            <p:spPr>
              <a:xfrm>
                <a:off x="4379053" y="2567031"/>
                <a:ext cx="335560" cy="192947"/>
              </a:xfrm>
              <a:prstGeom prst="flowChartProcess">
                <a:avLst/>
              </a:prstGeom>
              <a:solidFill>
                <a:schemeClr val="bg1"/>
              </a:solid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순서도: 처리 19">
                <a:extLst>
                  <a:ext uri="{FF2B5EF4-FFF2-40B4-BE49-F238E27FC236}">
                    <a16:creationId xmlns:a16="http://schemas.microsoft.com/office/drawing/2014/main" id="{A49CCB5A-1270-41B5-A845-5167C1687F44}"/>
                  </a:ext>
                </a:extLst>
              </p:cNvPr>
              <p:cNvSpPr/>
              <p:nvPr/>
            </p:nvSpPr>
            <p:spPr>
              <a:xfrm>
                <a:off x="4471332" y="2994870"/>
                <a:ext cx="1308684" cy="14261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2" name="화살표: 아래쪽 31">
            <a:extLst>
              <a:ext uri="{FF2B5EF4-FFF2-40B4-BE49-F238E27FC236}">
                <a16:creationId xmlns:a16="http://schemas.microsoft.com/office/drawing/2014/main" id="{E8D67909-2B75-4C3F-8240-3C36A78CFEE4}"/>
              </a:ext>
            </a:extLst>
          </p:cNvPr>
          <p:cNvSpPr/>
          <p:nvPr/>
        </p:nvSpPr>
        <p:spPr>
          <a:xfrm rot="14520444">
            <a:off x="6981802" y="334236"/>
            <a:ext cx="320820" cy="3745548"/>
          </a:xfrm>
          <a:prstGeom prst="downArrow">
            <a:avLst>
              <a:gd name="adj1" fmla="val 41667"/>
              <a:gd name="adj2" fmla="val 17083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4F0804C-6C3C-44A8-B7DD-F5AE7AC68F08}"/>
              </a:ext>
            </a:extLst>
          </p:cNvPr>
          <p:cNvSpPr txBox="1"/>
          <p:nvPr/>
        </p:nvSpPr>
        <p:spPr>
          <a:xfrm>
            <a:off x="1174459" y="2877424"/>
            <a:ext cx="124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</a:rPr>
              <a:t>호출 버튼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4613DC4-DAD7-4083-A4D8-93AD10A16125}"/>
              </a:ext>
            </a:extLst>
          </p:cNvPr>
          <p:cNvSpPr txBox="1"/>
          <p:nvPr/>
        </p:nvSpPr>
        <p:spPr>
          <a:xfrm>
            <a:off x="9789951" y="2365695"/>
            <a:ext cx="1308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</a:rPr>
              <a:t>감지 센서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88949D49-EC50-4702-9C0F-C2FF4A309C44}"/>
              </a:ext>
            </a:extLst>
          </p:cNvPr>
          <p:cNvGrpSpPr/>
          <p:nvPr/>
        </p:nvGrpSpPr>
        <p:grpSpPr>
          <a:xfrm>
            <a:off x="677148" y="3893645"/>
            <a:ext cx="1448832" cy="2381425"/>
            <a:chOff x="8746728" y="2967815"/>
            <a:chExt cx="2011144" cy="3531765"/>
          </a:xfrm>
        </p:grpSpPr>
        <p:pic>
          <p:nvPicPr>
            <p:cNvPr id="36" name="그림 35" descr="모니터, 전자기기, 디스플레이, 화면이(가) 표시된 사진&#10;&#10;매우 높은 신뢰도로 생성된 설명">
              <a:extLst>
                <a:ext uri="{FF2B5EF4-FFF2-40B4-BE49-F238E27FC236}">
                  <a16:creationId xmlns:a16="http://schemas.microsoft.com/office/drawing/2014/main" id="{750E72F0-EAC7-44C4-8F50-A42D68F2471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46728" y="2967815"/>
              <a:ext cx="2011144" cy="3531765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BFFFE4FC-5F9D-4736-9AD3-D43234CD5A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rcRect l="7640" t="13988" r="48021" b="13043"/>
            <a:stretch/>
          </p:blipFill>
          <p:spPr>
            <a:xfrm>
              <a:off x="9021101" y="3812166"/>
              <a:ext cx="1568931" cy="1537074"/>
            </a:xfrm>
            <a:prstGeom prst="rect">
              <a:avLst/>
            </a:prstGeom>
          </p:spPr>
        </p:pic>
      </p:grpSp>
      <p:sp>
        <p:nvSpPr>
          <p:cNvPr id="39" name="화살표: 아래쪽 38">
            <a:extLst>
              <a:ext uri="{FF2B5EF4-FFF2-40B4-BE49-F238E27FC236}">
                <a16:creationId xmlns:a16="http://schemas.microsoft.com/office/drawing/2014/main" id="{5D378965-E95D-4367-B90C-0F2698CDE528}"/>
              </a:ext>
            </a:extLst>
          </p:cNvPr>
          <p:cNvSpPr/>
          <p:nvPr/>
        </p:nvSpPr>
        <p:spPr>
          <a:xfrm rot="3311776">
            <a:off x="3250378" y="3459969"/>
            <a:ext cx="290927" cy="2178181"/>
          </a:xfrm>
          <a:prstGeom prst="downArrow">
            <a:avLst>
              <a:gd name="adj1" fmla="val 41667"/>
              <a:gd name="adj2" fmla="val 17083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" name="그림 39" descr="실내, 건물이(가) 표시된 사진&#10;&#10;매우 높은 신뢰도로 생성된 설명">
            <a:extLst>
              <a:ext uri="{FF2B5EF4-FFF2-40B4-BE49-F238E27FC236}">
                <a16:creationId xmlns:a16="http://schemas.microsoft.com/office/drawing/2014/main" id="{50932011-CA70-41EC-AD75-4091CD44CE0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63222" y1="46667" x2="65778" y2="67667"/>
                        <a14:foregroundMark x1="65778" y1="67667" x2="50556" y2="57667"/>
                        <a14:foregroundMark x1="50556" y1="57667" x2="34111" y2="64222"/>
                        <a14:foregroundMark x1="34111" y1="64222" x2="31778" y2="39889"/>
                        <a14:foregroundMark x1="31778" y1="39889" x2="57000" y2="41111"/>
                        <a14:foregroundMark x1="57000" y1="41111" x2="63667" y2="58000"/>
                        <a14:foregroundMark x1="63667" y1="58000" x2="43333" y2="63889"/>
                        <a14:foregroundMark x1="43333" y1="63889" x2="39667" y2="45000"/>
                        <a14:foregroundMark x1="39667" y1="45000" x2="61667" y2="48889"/>
                        <a14:foregroundMark x1="61667" y1="48889" x2="62000" y2="66889"/>
                        <a14:foregroundMark x1="62000" y1="66889" x2="39667" y2="71667"/>
                        <a14:foregroundMark x1="39667" y1="71667" x2="28667" y2="56889"/>
                        <a14:foregroundMark x1="28667" y1="56889" x2="28889" y2="39222"/>
                        <a14:foregroundMark x1="28889" y1="39222" x2="47778" y2="31667"/>
                        <a14:foregroundMark x1="47778" y1="31667" x2="60778" y2="43556"/>
                        <a14:foregroundMark x1="60778" y1="43556" x2="57333" y2="65000"/>
                        <a14:foregroundMark x1="57333" y1="65000" x2="40333" y2="69889"/>
                        <a14:foregroundMark x1="40333" y1="69889" x2="30333" y2="47556"/>
                        <a14:foregroundMark x1="30333" y1="47556" x2="51000" y2="30333"/>
                        <a14:foregroundMark x1="51000" y1="30333" x2="69444" y2="35889"/>
                        <a14:foregroundMark x1="69444" y1="35889" x2="68000" y2="53556"/>
                        <a14:foregroundMark x1="68000" y1="53556" x2="66556" y2="54111"/>
                        <a14:foregroundMark x1="49889" y1="54556" x2="47778" y2="50000"/>
                        <a14:foregroundMark x1="47333" y1="43778" x2="64889" y2="54000"/>
                        <a14:foregroundMark x1="64889" y1="54000" x2="44111" y2="66556"/>
                        <a14:foregroundMark x1="44111" y1="66556" x2="39000" y2="49556"/>
                        <a14:foregroundMark x1="39000" y1="49556" x2="56222" y2="46444"/>
                        <a14:foregroundMark x1="56222" y1="46444" x2="56556" y2="47889"/>
                        <a14:foregroundMark x1="71556" y1="54556" x2="64667" y2="73111"/>
                        <a14:foregroundMark x1="64667" y1="73111" x2="47111" y2="71444"/>
                        <a14:foregroundMark x1="47111" y1="71444" x2="48333" y2="46889"/>
                        <a14:foregroundMark x1="48333" y1="46889" x2="57333" y2="4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078730" y="3257550"/>
            <a:ext cx="2743200" cy="2743200"/>
          </a:xfrm>
          <a:prstGeom prst="rect">
            <a:avLst/>
          </a:prstGeom>
        </p:spPr>
      </p:pic>
      <p:sp>
        <p:nvSpPr>
          <p:cNvPr id="41" name="화살표: 아래쪽 40">
            <a:extLst>
              <a:ext uri="{FF2B5EF4-FFF2-40B4-BE49-F238E27FC236}">
                <a16:creationId xmlns:a16="http://schemas.microsoft.com/office/drawing/2014/main" id="{AB964955-BE3B-4EEC-A2BD-33A79F4BA56A}"/>
              </a:ext>
            </a:extLst>
          </p:cNvPr>
          <p:cNvSpPr/>
          <p:nvPr/>
        </p:nvSpPr>
        <p:spPr>
          <a:xfrm rot="16200000">
            <a:off x="8178486" y="4555173"/>
            <a:ext cx="231775" cy="1333499"/>
          </a:xfrm>
          <a:prstGeom prst="downArrow">
            <a:avLst>
              <a:gd name="adj1" fmla="val 41667"/>
              <a:gd name="adj2" fmla="val 17083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F4D00B-C5CA-4AD4-9A18-FD7C4F33FF98}"/>
              </a:ext>
            </a:extLst>
          </p:cNvPr>
          <p:cNvSpPr txBox="1"/>
          <p:nvPr/>
        </p:nvSpPr>
        <p:spPr>
          <a:xfrm>
            <a:off x="9121140" y="4972050"/>
            <a:ext cx="1988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n-ea"/>
              </a:rPr>
              <a:t>휠체어 제어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59DA759-4724-494D-8405-3A8DBD72355A}"/>
              </a:ext>
            </a:extLst>
          </p:cNvPr>
          <p:cNvSpPr txBox="1"/>
          <p:nvPr/>
        </p:nvSpPr>
        <p:spPr>
          <a:xfrm>
            <a:off x="902970" y="6389370"/>
            <a:ext cx="1268730" cy="377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</a:rPr>
              <a:t>연락 기능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2A5B3C-0FDD-4474-A4B7-F001FE34B0D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21140" y="290469"/>
            <a:ext cx="2469161" cy="185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8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189826" y="353535"/>
            <a:ext cx="1686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3. 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시장분석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7A428F-4DD0-4D04-AC6F-822126E09C1D}"/>
              </a:ext>
            </a:extLst>
          </p:cNvPr>
          <p:cNvSpPr txBox="1"/>
          <p:nvPr/>
        </p:nvSpPr>
        <p:spPr>
          <a:xfrm>
            <a:off x="355300" y="1008117"/>
            <a:ext cx="21616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국내 휠체어 시장 규모</a:t>
            </a:r>
          </a:p>
        </p:txBody>
      </p:sp>
      <p:pic>
        <p:nvPicPr>
          <p:cNvPr id="4" name="그림 3" descr="개체이(가) 표시된 사진&#10;&#10;매우 높은 신뢰도로 생성된 설명">
            <a:extLst>
              <a:ext uri="{FF2B5EF4-FFF2-40B4-BE49-F238E27FC236}">
                <a16:creationId xmlns:a16="http://schemas.microsoft.com/office/drawing/2014/main" id="{A60698EE-6089-4D83-BA16-8489656BF8E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27" y="1513150"/>
            <a:ext cx="6737251" cy="46975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64FE68-5BEA-4463-BC4C-6FD39EF2C9C5}"/>
              </a:ext>
            </a:extLst>
          </p:cNvPr>
          <p:cNvSpPr txBox="1"/>
          <p:nvPr/>
        </p:nvSpPr>
        <p:spPr>
          <a:xfrm>
            <a:off x="5301525" y="5964459"/>
            <a:ext cx="15889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KHIDI (2017</a:t>
            </a:r>
            <a:r>
              <a:rPr lang="ko-KR" altLang="en-US" sz="1000" dirty="0"/>
              <a:t>년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AAF4A33-9F84-4171-9910-EB22A8A853EC}"/>
              </a:ext>
            </a:extLst>
          </p:cNvPr>
          <p:cNvSpPr txBox="1"/>
          <p:nvPr/>
        </p:nvSpPr>
        <p:spPr>
          <a:xfrm>
            <a:off x="6594911" y="1008117"/>
            <a:ext cx="19145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1400" b="1" dirty="0"/>
              <a:t>휠체어 시장 분포</a:t>
            </a:r>
          </a:p>
        </p:txBody>
      </p:sp>
      <p:graphicFrame>
        <p:nvGraphicFramePr>
          <p:cNvPr id="46" name="차트 45">
            <a:extLst>
              <a:ext uri="{FF2B5EF4-FFF2-40B4-BE49-F238E27FC236}">
                <a16:creationId xmlns:a16="http://schemas.microsoft.com/office/drawing/2014/main" id="{6B7AB4B4-81E5-423F-A9B6-FEC531F720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00759930"/>
              </p:ext>
            </p:extLst>
          </p:nvPr>
        </p:nvGraphicFramePr>
        <p:xfrm>
          <a:off x="6377855" y="1651751"/>
          <a:ext cx="5638653" cy="46975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317F0A36-6D99-4779-B6A7-6DDC5B007388}"/>
              </a:ext>
            </a:extLst>
          </p:cNvPr>
          <p:cNvSpPr txBox="1"/>
          <p:nvPr/>
        </p:nvSpPr>
        <p:spPr>
          <a:xfrm>
            <a:off x="8137237" y="4535054"/>
            <a:ext cx="11083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37.6%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21353C3-2018-4AE9-9CA4-A07ADA9AE29F}"/>
              </a:ext>
            </a:extLst>
          </p:cNvPr>
          <p:cNvSpPr txBox="1"/>
          <p:nvPr/>
        </p:nvSpPr>
        <p:spPr>
          <a:xfrm>
            <a:off x="4894979" y="1341989"/>
            <a:ext cx="15889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단위 </a:t>
            </a:r>
            <a:r>
              <a:rPr lang="en-US" altLang="ko-KR" sz="1000" dirty="0"/>
              <a:t>: </a:t>
            </a:r>
            <a:r>
              <a:rPr lang="ko-KR" altLang="en-US" sz="1000" dirty="0"/>
              <a:t>천 원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F15B7F2-304F-4325-80B3-11DBC4F16A17}"/>
              </a:ext>
            </a:extLst>
          </p:cNvPr>
          <p:cNvSpPr txBox="1"/>
          <p:nvPr/>
        </p:nvSpPr>
        <p:spPr>
          <a:xfrm>
            <a:off x="9476508" y="6166600"/>
            <a:ext cx="19447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</a:t>
            </a:r>
            <a:r>
              <a:rPr lang="ko-KR" altLang="en-US" sz="1000" dirty="0" err="1"/>
              <a:t>한국특허학회지</a:t>
            </a:r>
            <a:r>
              <a:rPr lang="en-US" altLang="ko-KR" sz="1000" dirty="0"/>
              <a:t>(2016</a:t>
            </a:r>
            <a:r>
              <a:rPr lang="ko-KR" altLang="en-US" sz="1000" dirty="0"/>
              <a:t>년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889557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189826" y="353535"/>
            <a:ext cx="1686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3. 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시장분석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8F69426B-DBF3-4580-825B-C62498C2C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869839"/>
              </p:ext>
            </p:extLst>
          </p:nvPr>
        </p:nvGraphicFramePr>
        <p:xfrm>
          <a:off x="4827985" y="1223737"/>
          <a:ext cx="6692536" cy="2452254"/>
        </p:xfrm>
        <a:graphic>
          <a:graphicData uri="http://schemas.openxmlformats.org/drawingml/2006/table">
            <a:tbl>
              <a:tblPr/>
              <a:tblGrid>
                <a:gridCol w="1060676">
                  <a:extLst>
                    <a:ext uri="{9D8B030D-6E8A-4147-A177-3AD203B41FA5}">
                      <a16:colId xmlns:a16="http://schemas.microsoft.com/office/drawing/2014/main" val="2048024749"/>
                    </a:ext>
                  </a:extLst>
                </a:gridCol>
                <a:gridCol w="1205389">
                  <a:extLst>
                    <a:ext uri="{9D8B030D-6E8A-4147-A177-3AD203B41FA5}">
                      <a16:colId xmlns:a16="http://schemas.microsoft.com/office/drawing/2014/main" val="1503611170"/>
                    </a:ext>
                  </a:extLst>
                </a:gridCol>
                <a:gridCol w="737947">
                  <a:extLst>
                    <a:ext uri="{9D8B030D-6E8A-4147-A177-3AD203B41FA5}">
                      <a16:colId xmlns:a16="http://schemas.microsoft.com/office/drawing/2014/main" val="4281317026"/>
                    </a:ext>
                  </a:extLst>
                </a:gridCol>
                <a:gridCol w="737947">
                  <a:extLst>
                    <a:ext uri="{9D8B030D-6E8A-4147-A177-3AD203B41FA5}">
                      <a16:colId xmlns:a16="http://schemas.microsoft.com/office/drawing/2014/main" val="1291954311"/>
                    </a:ext>
                  </a:extLst>
                </a:gridCol>
                <a:gridCol w="737947">
                  <a:extLst>
                    <a:ext uri="{9D8B030D-6E8A-4147-A177-3AD203B41FA5}">
                      <a16:colId xmlns:a16="http://schemas.microsoft.com/office/drawing/2014/main" val="3588487314"/>
                    </a:ext>
                  </a:extLst>
                </a:gridCol>
                <a:gridCol w="737947">
                  <a:extLst>
                    <a:ext uri="{9D8B030D-6E8A-4147-A177-3AD203B41FA5}">
                      <a16:colId xmlns:a16="http://schemas.microsoft.com/office/drawing/2014/main" val="4009302749"/>
                    </a:ext>
                  </a:extLst>
                </a:gridCol>
                <a:gridCol w="737947">
                  <a:extLst>
                    <a:ext uri="{9D8B030D-6E8A-4147-A177-3AD203B41FA5}">
                      <a16:colId xmlns:a16="http://schemas.microsoft.com/office/drawing/2014/main" val="1888445362"/>
                    </a:ext>
                  </a:extLst>
                </a:gridCol>
                <a:gridCol w="736736">
                  <a:extLst>
                    <a:ext uri="{9D8B030D-6E8A-4147-A177-3AD203B41FA5}">
                      <a16:colId xmlns:a16="http://schemas.microsoft.com/office/drawing/2014/main" val="1729143365"/>
                    </a:ext>
                  </a:extLst>
                </a:gridCol>
              </a:tblGrid>
              <a:tr h="308802">
                <a:tc rowSpan="2">
                  <a:txBody>
                    <a:bodyPr/>
                    <a:lstStyle/>
                    <a:p>
                      <a:pPr marL="0" marR="0" indent="0" algn="l" fontAlgn="ctr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필요및소지별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(1)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l" fontAlgn="ctr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보조기구종류별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(1)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2008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7F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2011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7F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2014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7F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217937"/>
                  </a:ext>
                </a:extLst>
              </a:tr>
              <a:tr h="5086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비율 </a:t>
                      </a:r>
                      <a:r>
                        <a:rPr lang="en-US" altLang="ko-KR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(%)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7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추정수 </a:t>
                      </a:r>
                      <a:r>
                        <a:rPr lang="en-US" altLang="ko-KR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명</a:t>
                      </a:r>
                      <a:r>
                        <a:rPr lang="en-US" altLang="ko-KR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7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비율 </a:t>
                      </a:r>
                      <a:r>
                        <a:rPr lang="en-US" altLang="ko-KR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(%)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7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추정수 </a:t>
                      </a:r>
                      <a:r>
                        <a:rPr lang="en-US" altLang="ko-KR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명</a:t>
                      </a:r>
                      <a:r>
                        <a:rPr lang="en-US" altLang="ko-KR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7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비율 </a:t>
                      </a:r>
                      <a:r>
                        <a:rPr lang="en-US" altLang="ko-KR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(%)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7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추정수 </a:t>
                      </a:r>
                      <a:r>
                        <a:rPr lang="en-US" altLang="ko-KR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명</a:t>
                      </a:r>
                      <a:r>
                        <a:rPr lang="en-US" altLang="ko-KR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7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8518002"/>
                  </a:ext>
                </a:extLst>
              </a:tr>
              <a:tr h="508616"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필요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전동휠체어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7.7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103,711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6.9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114,110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9.5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154,581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8059869"/>
                  </a:ext>
                </a:extLst>
              </a:tr>
              <a:tr h="508616"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전동스쿠터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6.4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85,897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5.3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86,860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6.7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109,249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436009"/>
                  </a:ext>
                </a:extLst>
              </a:tr>
              <a:tr h="308802"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소지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전동휠체어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3.2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43,772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3.6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59,649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3.7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59,748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205095"/>
                  </a:ext>
                </a:extLst>
              </a:tr>
              <a:tr h="308802"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전동스쿠터</a:t>
                      </a:r>
                      <a:endParaRPr lang="ko-KR" alt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D6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2.8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37,597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2.6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42,158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3.2</a:t>
                      </a:r>
                      <a:endParaRPr lang="en-US" sz="13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52,456</a:t>
                      </a:r>
                      <a:endParaRPr lang="en-US" sz="13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108989" marR="108989" marT="54495" marB="54495"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7264049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EE2A9CD4-8F99-4F47-92BA-587E65285E22}"/>
              </a:ext>
            </a:extLst>
          </p:cNvPr>
          <p:cNvSpPr/>
          <p:nvPr/>
        </p:nvSpPr>
        <p:spPr>
          <a:xfrm>
            <a:off x="10547178" y="919487"/>
            <a:ext cx="973343" cy="3042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0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(</a:t>
            </a:r>
            <a:r>
              <a:rPr lang="ko-KR" altLang="en-US" sz="10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출처</a:t>
            </a:r>
            <a:r>
              <a:rPr lang="en-US" altLang="ko-KR" sz="10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0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통계청</a:t>
            </a:r>
            <a:r>
              <a:rPr lang="en-US" altLang="ko-KR" sz="10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)</a:t>
            </a:r>
            <a:endParaRPr lang="ko-KR" altLang="en-US" sz="1000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F4AAD2-9534-4B32-A35B-BB1B8669237A}"/>
              </a:ext>
            </a:extLst>
          </p:cNvPr>
          <p:cNvSpPr txBox="1"/>
          <p:nvPr/>
        </p:nvSpPr>
        <p:spPr>
          <a:xfrm>
            <a:off x="4827985" y="854405"/>
            <a:ext cx="5347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Malgun Gothic Semilight" panose="020B0503020000020004" pitchFamily="34" charset="-127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전동 휠체어 시장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083A787-32F7-417B-9138-8D93D08B49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9846" y="35560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707750232" descr="EMB000014b8125d">
            <a:extLst>
              <a:ext uri="{FF2B5EF4-FFF2-40B4-BE49-F238E27FC236}">
                <a16:creationId xmlns:a16="http://schemas.microsoft.com/office/drawing/2014/main" id="{CC4F2D0F-8AD4-4A9F-9BF1-E4FC6DD59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07" y="3776751"/>
            <a:ext cx="6176530" cy="2874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266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내, 바닥, 벽, 자전거이(가) 표시된 사진&#10;&#10;매우 높은 신뢰도로 생성된 설명">
            <a:extLst>
              <a:ext uri="{FF2B5EF4-FFF2-40B4-BE49-F238E27FC236}">
                <a16:creationId xmlns:a16="http://schemas.microsoft.com/office/drawing/2014/main" id="{3F5653D6-676E-43FD-BDD6-D284320E25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"/>
          <a:stretch/>
        </p:blipFill>
        <p:spPr>
          <a:xfrm>
            <a:off x="-1" y="-28"/>
            <a:ext cx="12192000" cy="68559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A71914-42A6-4E50-9C93-33B290FBF834}"/>
              </a:ext>
            </a:extLst>
          </p:cNvPr>
          <p:cNvSpPr txBox="1"/>
          <p:nvPr/>
        </p:nvSpPr>
        <p:spPr>
          <a:xfrm>
            <a:off x="643468" y="3320859"/>
            <a:ext cx="4666470" cy="2076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고객은 </a:t>
            </a:r>
            <a:r>
              <a:rPr lang="ko-KR" altLang="en-US" sz="4800" b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누구인가</a:t>
            </a:r>
            <a:r>
              <a:rPr lang="en-US" altLang="ko-KR" sz="4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그림 6" descr="건물, 실외, 자전거, 사람이(가) 표시된 사진&#10;&#10;매우 높은 신뢰도로 생성된 설명">
            <a:extLst>
              <a:ext uri="{FF2B5EF4-FFF2-40B4-BE49-F238E27FC236}">
                <a16:creationId xmlns:a16="http://schemas.microsoft.com/office/drawing/2014/main" id="{222C4CE0-897C-40E6-BACB-F4CD07B0F7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5" r="7675"/>
          <a:stretch/>
        </p:blipFill>
        <p:spPr>
          <a:xfrm>
            <a:off x="6021086" y="544802"/>
            <a:ext cx="6170914" cy="6313225"/>
          </a:xfrm>
          <a:custGeom>
            <a:avLst/>
            <a:gdLst>
              <a:gd name="connsiteX0" fmla="*/ 3397813 w 6170914"/>
              <a:gd name="connsiteY0" fmla="*/ 0 h 6313225"/>
              <a:gd name="connsiteX1" fmla="*/ 6019731 w 6170914"/>
              <a:gd name="connsiteY1" fmla="*/ 1236489 h 6313225"/>
              <a:gd name="connsiteX2" fmla="*/ 6170914 w 6170914"/>
              <a:gd name="connsiteY2" fmla="*/ 1438663 h 6313225"/>
              <a:gd name="connsiteX3" fmla="*/ 6170914 w 6170914"/>
              <a:gd name="connsiteY3" fmla="*/ 5356963 h 6313225"/>
              <a:gd name="connsiteX4" fmla="*/ 6019731 w 6170914"/>
              <a:gd name="connsiteY4" fmla="*/ 5559138 h 6313225"/>
              <a:gd name="connsiteX5" fmla="*/ 5194591 w 6170914"/>
              <a:gd name="connsiteY5" fmla="*/ 6282226 h 6313225"/>
              <a:gd name="connsiteX6" fmla="*/ 5141791 w 6170914"/>
              <a:gd name="connsiteY6" fmla="*/ 6313225 h 6313225"/>
              <a:gd name="connsiteX7" fmla="*/ 1659199 w 6170914"/>
              <a:gd name="connsiteY7" fmla="*/ 6313225 h 6313225"/>
              <a:gd name="connsiteX8" fmla="*/ 1498064 w 6170914"/>
              <a:gd name="connsiteY8" fmla="*/ 6215333 h 6313225"/>
              <a:gd name="connsiteX9" fmla="*/ 0 w 6170914"/>
              <a:gd name="connsiteY9" fmla="*/ 3397813 h 6313225"/>
              <a:gd name="connsiteX10" fmla="*/ 3397813 w 6170914"/>
              <a:gd name="connsiteY10" fmla="*/ 0 h 6313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</p:spPr>
      </p:pic>
      <p:cxnSp>
        <p:nvCxnSpPr>
          <p:cNvPr id="3" name="직선 연결선 2"/>
          <p:cNvCxnSpPr/>
          <p:nvPr/>
        </p:nvCxnSpPr>
        <p:spPr>
          <a:xfrm>
            <a:off x="91848" y="317239"/>
            <a:ext cx="2032000" cy="0"/>
          </a:xfrm>
          <a:prstGeom prst="line">
            <a:avLst/>
          </a:prstGeom>
          <a:ln w="12700">
            <a:solidFill>
              <a:srgbClr val="3F3F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965A017-6681-45B7-A87E-04389663E573}"/>
              </a:ext>
            </a:extLst>
          </p:cNvPr>
          <p:cNvSpPr/>
          <p:nvPr/>
        </p:nvSpPr>
        <p:spPr>
          <a:xfrm>
            <a:off x="189826" y="353535"/>
            <a:ext cx="1686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2000" b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3. </a:t>
            </a:r>
            <a:r>
              <a:rPr lang="ko-KR" altLang="en-US" sz="2000" b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3F3F3F"/>
                </a:solidFill>
                <a:cs typeface="Arial" panose="020B0604020202020204" pitchFamily="34" charset="0"/>
              </a:rPr>
              <a:t>시장분석</a:t>
            </a:r>
          </a:p>
        </p:txBody>
      </p:sp>
    </p:spTree>
    <p:extLst>
      <p:ext uri="{BB962C8B-B14F-4D97-AF65-F5344CB8AC3E}">
        <p14:creationId xmlns:p14="http://schemas.microsoft.com/office/powerpoint/2010/main" val="3093495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</TotalTime>
  <Words>1312</Words>
  <Application>Microsoft Office PowerPoint</Application>
  <PresentationFormat>와이드스크린</PresentationFormat>
  <Paragraphs>285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맑은 고딕</vt:lpstr>
      <vt:lpstr>Calibri</vt:lpstr>
      <vt:lpstr>함초롬바탕</vt:lpstr>
      <vt:lpstr>굴림</vt:lpstr>
      <vt:lpstr>Arial Unicode MS</vt:lpstr>
      <vt:lpstr>Arial</vt:lpstr>
      <vt:lpstr>Malgun Gothic Semilight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닥터윌_창업동아리 경진대회_발표_대본</dc:title>
  <dc:creator>이상우</dc:creator>
  <cp:keywords>닥터윌</cp:keywords>
  <cp:lastModifiedBy>lee sang woo</cp:lastModifiedBy>
  <cp:revision>57</cp:revision>
  <cp:lastPrinted>2018-08-07T16:03:10Z</cp:lastPrinted>
  <dcterms:created xsi:type="dcterms:W3CDTF">2018-07-17T10:32:17Z</dcterms:created>
  <dcterms:modified xsi:type="dcterms:W3CDTF">2018-08-07T16:34:23Z</dcterms:modified>
</cp:coreProperties>
</file>